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87" r:id="rId7"/>
    <p:sldId id="288" r:id="rId8"/>
    <p:sldId id="289" r:id="rId9"/>
    <p:sldId id="290" r:id="rId10"/>
    <p:sldId id="291" r:id="rId11"/>
    <p:sldId id="265" r:id="rId12"/>
    <p:sldId id="266" r:id="rId13"/>
    <p:sldId id="267" r:id="rId14"/>
    <p:sldId id="298" r:id="rId15"/>
    <p:sldId id="302" r:id="rId16"/>
    <p:sldId id="303" r:id="rId17"/>
    <p:sldId id="294" r:id="rId18"/>
    <p:sldId id="300" r:id="rId19"/>
    <p:sldId id="301" r:id="rId20"/>
    <p:sldId id="299" r:id="rId21"/>
    <p:sldId id="304" r:id="rId22"/>
    <p:sldId id="305" r:id="rId23"/>
    <p:sldId id="26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9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9/22/2016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9/22/2016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5190" y="696112"/>
            <a:ext cx="10572000" cy="2971051"/>
          </a:xfrm>
        </p:spPr>
        <p:txBody>
          <a:bodyPr/>
          <a:lstStyle/>
          <a:p>
            <a:r>
              <a:rPr lang="en-US" dirty="0" smtClean="0"/>
              <a:t>Grasping  Textual  Relation</a:t>
            </a:r>
            <a:endParaRPr lang="en-US" dirty="0"/>
          </a:p>
        </p:txBody>
      </p:sp>
      <p:sp>
        <p:nvSpPr>
          <p:cNvPr id="4" name="Subtitle 3"/>
          <p:cNvSpPr txBox="1">
            <a:spLocks noGrp="1"/>
          </p:cNvSpPr>
          <p:nvPr>
            <p:ph type="subTitle" idx="1"/>
          </p:nvPr>
        </p:nvSpPr>
        <p:spPr>
          <a:xfrm>
            <a:off x="810000" y="4998459"/>
            <a:ext cx="10929281" cy="1292662"/>
          </a:xfrm>
          <a:prstGeom prst="rect">
            <a:avLst/>
          </a:prstGeom>
          <a:noFill/>
        </p:spPr>
        <p:txBody>
          <a:bodyPr wrap="square" rtlCol="0">
            <a:spAutoFit/>
          </a:bodyPr>
          <a:lstStyle/>
          <a:p>
            <a:pPr algn="ctr"/>
            <a:r>
              <a:rPr lang="en-US" sz="2000" dirty="0" smtClean="0">
                <a:cs typeface="+mj-cs"/>
              </a:rPr>
              <a:t>Teacher </a:t>
            </a:r>
            <a:r>
              <a:rPr lang="en-US" sz="2000" dirty="0" err="1" smtClean="0">
                <a:cs typeface="+mj-cs"/>
              </a:rPr>
              <a:t>Anothai</a:t>
            </a:r>
            <a:r>
              <a:rPr lang="en-US" sz="2000" dirty="0" smtClean="0">
                <a:cs typeface="+mj-cs"/>
              </a:rPr>
              <a:t>  </a:t>
            </a:r>
            <a:r>
              <a:rPr lang="en-US" sz="2000" dirty="0" err="1" smtClean="0">
                <a:cs typeface="+mj-cs"/>
              </a:rPr>
              <a:t>Wannathong</a:t>
            </a:r>
            <a:endParaRPr lang="en-US" sz="2000" dirty="0" smtClean="0">
              <a:cs typeface="+mj-cs"/>
            </a:endParaRPr>
          </a:p>
          <a:p>
            <a:pPr algn="ctr"/>
            <a:r>
              <a:rPr lang="en-US" sz="2000" dirty="0">
                <a:cs typeface="+mj-cs"/>
              </a:rPr>
              <a:t>SRINAGARINDRA THE  PRINCESS MOTHER SCHOOLPHUKET</a:t>
            </a:r>
          </a:p>
          <a:p>
            <a:pPr algn="ctr"/>
            <a:r>
              <a:rPr lang="en-US" sz="2000" dirty="0">
                <a:cs typeface="+mj-cs"/>
              </a:rPr>
              <a:t>Under the Royal Patronage of Her Royal Highness Princess </a:t>
            </a:r>
            <a:r>
              <a:rPr lang="en-US" sz="2000" dirty="0" err="1" smtClean="0">
                <a:cs typeface="+mj-cs"/>
              </a:rPr>
              <a:t>MahaChakriSirindhom</a:t>
            </a:r>
            <a:endParaRPr lang="en-US" sz="2000" dirty="0">
              <a:cs typeface="+mj-cs"/>
            </a:endParaRPr>
          </a:p>
        </p:txBody>
      </p:sp>
    </p:spTree>
    <p:extLst>
      <p:ext uri="{BB962C8B-B14F-4D97-AF65-F5344CB8AC3E}">
        <p14:creationId xmlns:p14="http://schemas.microsoft.com/office/powerpoint/2010/main" val="1094722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810000" y="2147794"/>
            <a:ext cx="10687235" cy="1188018"/>
          </a:xfrm>
          <a:prstGeom prst="rect">
            <a:avLst/>
          </a:prstGeom>
        </p:spPr>
        <p:txBody>
          <a:bodyPr wrap="square">
            <a:spAutoFit/>
          </a:bodyPr>
          <a:lstStyle/>
          <a:p>
            <a:pPr lvl="0">
              <a:lnSpc>
                <a:spcPct val="115000"/>
              </a:lnSpc>
              <a:spcAft>
                <a:spcPts val="1000"/>
              </a:spcAft>
            </a:pPr>
            <a:r>
              <a:rPr lang="en-US" sz="3200" dirty="0" smtClean="0"/>
              <a:t>b. Demonstratives </a:t>
            </a:r>
            <a:r>
              <a:rPr lang="en-US" sz="3200" dirty="0"/>
              <a:t>: this, these, that, those, here  and  there.</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grpSp>
        <p:nvGrpSpPr>
          <p:cNvPr id="3" name="Group 2"/>
          <p:cNvGrpSpPr>
            <a:grpSpLocks/>
          </p:cNvGrpSpPr>
          <p:nvPr/>
        </p:nvGrpSpPr>
        <p:grpSpPr bwMode="auto">
          <a:xfrm>
            <a:off x="568914" y="3599105"/>
            <a:ext cx="10813084" cy="2917528"/>
            <a:chOff x="2823" y="13467"/>
            <a:chExt cx="8796" cy="1623"/>
          </a:xfrm>
        </p:grpSpPr>
        <p:sp>
          <p:nvSpPr>
            <p:cNvPr id="6" name="Text Box 3"/>
            <p:cNvSpPr txBox="1">
              <a:spLocks noChangeArrowheads="1"/>
            </p:cNvSpPr>
            <p:nvPr/>
          </p:nvSpPr>
          <p:spPr bwMode="auto">
            <a:xfrm>
              <a:off x="2823" y="13467"/>
              <a:ext cx="8796" cy="1623"/>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1" compatLnSpc="1">
              <a:prstTxWarp prst="textNoShape">
                <a:avLst/>
              </a:prstTxWarp>
            </a:bodyPr>
            <a:lstStyle/>
            <a:p>
              <a:r>
                <a:rPr lang="en-US" sz="3000" b="1" u="sng" dirty="0">
                  <a:solidFill>
                    <a:schemeClr val="bg1"/>
                  </a:solidFill>
                </a:rPr>
                <a:t>He  broke  his  left  leg</a:t>
              </a:r>
              <a:r>
                <a:rPr lang="en-US" sz="3000" dirty="0">
                  <a:solidFill>
                    <a:schemeClr val="bg1"/>
                  </a:solidFill>
                </a:rPr>
                <a:t>  a  week  ago. </a:t>
              </a:r>
              <a:r>
                <a:rPr lang="en-US" sz="3000" b="1" u="sng" dirty="0">
                  <a:solidFill>
                    <a:schemeClr val="bg1"/>
                  </a:solidFill>
                </a:rPr>
                <a:t>This </a:t>
              </a:r>
              <a:r>
                <a:rPr lang="en-US" sz="3000" dirty="0">
                  <a:solidFill>
                    <a:schemeClr val="bg1"/>
                  </a:solidFill>
                </a:rPr>
                <a:t> kept  him  from  joining  the  </a:t>
              </a:r>
              <a:endParaRPr lang="en-US" sz="3000" dirty="0" smtClean="0">
                <a:solidFill>
                  <a:schemeClr val="bg1"/>
                </a:solidFill>
              </a:endParaRPr>
            </a:p>
            <a:p>
              <a:r>
                <a:rPr lang="en-US" sz="3000" dirty="0" smtClean="0">
                  <a:solidFill>
                    <a:schemeClr val="bg1"/>
                  </a:solidFill>
                </a:rPr>
                <a:t>camping  trip.</a:t>
              </a:r>
              <a:endParaRPr lang="en-US" sz="3000" dirty="0">
                <a:solidFill>
                  <a:schemeClr val="bg1"/>
                </a:solidFill>
              </a:endParaRPr>
            </a:p>
          </p:txBody>
        </p:sp>
      </p:grpSp>
      <p:sp>
        <p:nvSpPr>
          <p:cNvPr id="5" name="Oval 4"/>
          <p:cNvSpPr/>
          <p:nvPr/>
        </p:nvSpPr>
        <p:spPr>
          <a:xfrm>
            <a:off x="7503885" y="4282918"/>
            <a:ext cx="841829" cy="608397"/>
          </a:xfrm>
          <a:prstGeom prst="ellipse">
            <a:avLst/>
          </a:prstGeom>
          <a:noFill/>
          <a:ln w="41275">
            <a:solidFill>
              <a:srgbClr val="FF0000">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a:off x="3949315" y="4412713"/>
            <a:ext cx="3728740" cy="124578"/>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Action Button: Forward or Next 13">
            <a:hlinkClick r:id="" action="ppaction://hlinkshowjump?jump=nextslide" highlightClick="1"/>
          </p:cNvPr>
          <p:cNvSpPr/>
          <p:nvPr/>
        </p:nvSpPr>
        <p:spPr>
          <a:xfrm>
            <a:off x="11040035" y="6131859"/>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1413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810000" y="2191336"/>
            <a:ext cx="10687235" cy="640175"/>
          </a:xfrm>
          <a:prstGeom prst="rect">
            <a:avLst/>
          </a:prstGeom>
        </p:spPr>
        <p:txBody>
          <a:bodyPr wrap="square">
            <a:spAutoFit/>
          </a:bodyPr>
          <a:lstStyle/>
          <a:p>
            <a:pPr lvl="0">
              <a:lnSpc>
                <a:spcPct val="115000"/>
              </a:lnSpc>
              <a:spcAft>
                <a:spcPts val="1000"/>
              </a:spcAft>
            </a:pPr>
            <a:r>
              <a:rPr lang="en-US" sz="3200" dirty="0" smtClean="0"/>
              <a:t>c. </a:t>
            </a:r>
            <a:r>
              <a:rPr lang="en-US" sz="3200" dirty="0"/>
              <a:t>Comparatives</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grpSp>
        <p:nvGrpSpPr>
          <p:cNvPr id="5" name="Group 2"/>
          <p:cNvGrpSpPr>
            <a:grpSpLocks/>
          </p:cNvGrpSpPr>
          <p:nvPr/>
        </p:nvGrpSpPr>
        <p:grpSpPr bwMode="auto">
          <a:xfrm>
            <a:off x="1182688" y="3034980"/>
            <a:ext cx="9708184" cy="3092211"/>
            <a:chOff x="2875" y="4536"/>
            <a:chExt cx="3534" cy="312"/>
          </a:xfrm>
        </p:grpSpPr>
        <p:sp>
          <p:nvSpPr>
            <p:cNvPr id="6" name="Text Box 3"/>
            <p:cNvSpPr txBox="1">
              <a:spLocks noChangeArrowheads="1"/>
            </p:cNvSpPr>
            <p:nvPr/>
          </p:nvSpPr>
          <p:spPr bwMode="auto">
            <a:xfrm>
              <a:off x="2875" y="4536"/>
              <a:ext cx="3534" cy="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endParaRPr kumimoji="0" lang="en-US" altLang="en-US" sz="32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endParaRPr>
            </a:p>
            <a:p>
              <a:pPr marL="0" marR="0" lvl="0" indent="0" algn="l" defTabSz="914400" rtl="0" eaLnBrk="0" fontAlgn="base" latinLnBrk="0" hangingPunct="0">
                <a:lnSpc>
                  <a:spcPct val="100000"/>
                </a:lnSpc>
                <a:spcBef>
                  <a:spcPct val="0"/>
                </a:spcBef>
                <a:spcAft>
                  <a:spcPts val="800"/>
                </a:spcAft>
                <a:buClrTx/>
                <a:buSzTx/>
                <a:buFontTx/>
                <a:buNone/>
                <a:tabLst/>
              </a:pPr>
              <a:r>
                <a:rPr lang="en-US" altLang="en-US" sz="3200" dirty="0">
                  <a:solidFill>
                    <a:schemeClr val="bg1"/>
                  </a:solidFill>
                  <a:latin typeface="Calibri" panose="020F0502020204030204" pitchFamily="34" charset="0"/>
                  <a:ea typeface="Arial" panose="020B0604020202020204" pitchFamily="34" charset="0"/>
                  <a:cs typeface="Cordia New" panose="020B0304020202020204" pitchFamily="34" charset="-34"/>
                </a:rPr>
                <a:t>	</a:t>
              </a:r>
              <a:r>
                <a:rPr kumimoji="0" lang="en-US" altLang="en-US" sz="32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Tom  weighed  </a:t>
              </a:r>
              <a:r>
                <a:rPr kumimoji="0" lang="en-US" altLang="en-US" sz="32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60  kilos</a:t>
              </a:r>
              <a:r>
                <a:rPr kumimoji="0" lang="en-US" altLang="en-US" sz="32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His  brother  weighed  one  kilo  </a:t>
              </a:r>
              <a:r>
                <a:rPr kumimoji="0" lang="en-US" altLang="en-US" sz="32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less</a:t>
              </a:r>
              <a:r>
                <a:rPr kumimoji="0" lang="en-US" altLang="en-US" sz="32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but  his  sister  weighed  </a:t>
              </a:r>
              <a:r>
                <a:rPr kumimoji="0" lang="en-US" altLang="en-US" sz="32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more</a:t>
              </a:r>
              <a:r>
                <a:rPr kumimoji="0" lang="en-US" altLang="en-US" sz="3200" b="0" i="0" u="none" strike="noStrike" cap="none" normalizeH="0" baseline="0" dirty="0" smtClean="0">
                  <a:ln>
                    <a:noFill/>
                  </a:ln>
                  <a:solidFill>
                    <a:schemeClr val="bg1"/>
                  </a:solidFill>
                  <a:effectLst/>
                  <a:latin typeface="Cordia New" panose="020B0304020202020204" pitchFamily="34" charset="-34"/>
                  <a:ea typeface="Arial" panose="020B0604020202020204" pitchFamily="34" charset="0"/>
                  <a:cs typeface="Cordia New" panose="020B0304020202020204" pitchFamily="34" charset="-34"/>
                </a:rPr>
                <a:t>.</a:t>
              </a:r>
              <a:endParaRPr kumimoji="0" lang="en-US" altLang="en-US" sz="4800" b="0" i="0" u="none" strike="noStrike" cap="none" normalizeH="0" baseline="0" dirty="0" smtClean="0">
                <a:ln>
                  <a:noFill/>
                </a:ln>
                <a:solidFill>
                  <a:schemeClr val="bg1"/>
                </a:solidFill>
                <a:effectLst/>
                <a:latin typeface="Arial" panose="020B0604020202020204" pitchFamily="34" charset="0"/>
              </a:endParaRPr>
            </a:p>
          </p:txBody>
        </p:sp>
      </p:grpSp>
      <p:sp>
        <p:nvSpPr>
          <p:cNvPr id="7" name="Action Button: Forward or Next 6">
            <a:hlinkClick r:id="" action="ppaction://hlinkshowjump?jump=nextslide" highlightClick="1"/>
          </p:cNvPr>
          <p:cNvSpPr/>
          <p:nvPr/>
        </p:nvSpPr>
        <p:spPr>
          <a:xfrm>
            <a:off x="11381998" y="6127191"/>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flipV="1">
            <a:off x="6096000" y="3980330"/>
            <a:ext cx="775447" cy="407317"/>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18" name="Group 17"/>
          <p:cNvGrpSpPr/>
          <p:nvPr/>
        </p:nvGrpSpPr>
        <p:grpSpPr>
          <a:xfrm>
            <a:off x="2094498" y="3330063"/>
            <a:ext cx="3243984" cy="833673"/>
            <a:chOff x="2094498" y="3330063"/>
            <a:chExt cx="3243984" cy="833673"/>
          </a:xfrm>
        </p:grpSpPr>
        <p:cxnSp>
          <p:nvCxnSpPr>
            <p:cNvPr id="11" name="Straight Connector 10"/>
            <p:cNvCxnSpPr/>
            <p:nvPr/>
          </p:nvCxnSpPr>
          <p:spPr>
            <a:xfrm>
              <a:off x="2094498" y="3367785"/>
              <a:ext cx="3243984" cy="5111"/>
            </a:xfrm>
            <a:prstGeom prst="line">
              <a:avLst/>
            </a:prstGeom>
            <a:noFill/>
            <a:ln w="57150">
              <a:solidFill>
                <a:srgbClr val="FF0000">
                  <a:alpha val="80000"/>
                </a:srgbClr>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Straight Arrow Connector 11"/>
            <p:cNvCxnSpPr/>
            <p:nvPr/>
          </p:nvCxnSpPr>
          <p:spPr>
            <a:xfrm>
              <a:off x="2094498" y="3330063"/>
              <a:ext cx="14514" cy="833673"/>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Straight Arrow Connector 12"/>
            <p:cNvCxnSpPr/>
            <p:nvPr/>
          </p:nvCxnSpPr>
          <p:spPr>
            <a:xfrm>
              <a:off x="5338482" y="3330063"/>
              <a:ext cx="0" cy="416836"/>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Tree>
    <p:extLst>
      <p:ext uri="{BB962C8B-B14F-4D97-AF65-F5344CB8AC3E}">
        <p14:creationId xmlns:p14="http://schemas.microsoft.com/office/powerpoint/2010/main" val="2856327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810000" y="2191336"/>
            <a:ext cx="10687235" cy="1188018"/>
          </a:xfrm>
          <a:prstGeom prst="rect">
            <a:avLst/>
          </a:prstGeom>
        </p:spPr>
        <p:txBody>
          <a:bodyPr wrap="square">
            <a:spAutoFit/>
          </a:bodyPr>
          <a:lstStyle/>
          <a:p>
            <a:pPr lvl="0">
              <a:lnSpc>
                <a:spcPct val="115000"/>
              </a:lnSpc>
              <a:spcAft>
                <a:spcPts val="1000"/>
              </a:spcAft>
            </a:pPr>
            <a:r>
              <a:rPr lang="en-US" sz="3200" dirty="0" smtClean="0"/>
              <a:t>d. </a:t>
            </a:r>
            <a:r>
              <a:rPr lang="en-US" sz="3200" dirty="0"/>
              <a:t>Summary  words : process, procedure, measure, problem, idea, definition, </a:t>
            </a:r>
            <a:r>
              <a:rPr lang="en-US" sz="3200" dirty="0" smtClean="0"/>
              <a:t>quality</a:t>
            </a:r>
            <a:r>
              <a:rPr lang="en-US" sz="3200" dirty="0"/>
              <a:t>  </a:t>
            </a:r>
            <a:r>
              <a:rPr lang="en-US" sz="3200" dirty="0" smtClean="0"/>
              <a:t> </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sp>
        <p:nvSpPr>
          <p:cNvPr id="5" name="Text Box 2"/>
          <p:cNvSpPr txBox="1">
            <a:spLocks noChangeArrowheads="1"/>
          </p:cNvSpPr>
          <p:nvPr/>
        </p:nvSpPr>
        <p:spPr bwMode="auto">
          <a:xfrm>
            <a:off x="1043213" y="3873499"/>
            <a:ext cx="9848905" cy="1961244"/>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32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She  is  </a:t>
            </a:r>
            <a:r>
              <a:rPr kumimoji="0" lang="en-US" altLang="en-US" sz="32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clever, gentle  and  kind-hearted</a:t>
            </a:r>
            <a:r>
              <a:rPr kumimoji="0" lang="en-US" altLang="en-US" sz="32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These  are  the </a:t>
            </a:r>
            <a:r>
              <a:rPr kumimoji="0" lang="en-US" altLang="en-US" sz="32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qualities  </a:t>
            </a:r>
            <a:r>
              <a:rPr kumimoji="0" lang="en-US" altLang="en-US" sz="32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which  attracted  everyone  around  her.</a:t>
            </a:r>
            <a:endParaRPr kumimoji="0" lang="en-US" altLang="en-US" sz="4800" b="0" i="0" u="none" strike="noStrike" cap="none" normalizeH="0" baseline="0" dirty="0" smtClean="0">
              <a:ln>
                <a:noFill/>
              </a:ln>
              <a:solidFill>
                <a:schemeClr val="bg1"/>
              </a:solidFill>
              <a:effectLst/>
              <a:latin typeface="Arial" panose="020B0604020202020204" pitchFamily="34" charset="0"/>
            </a:endParaRPr>
          </a:p>
        </p:txBody>
      </p:sp>
      <p:sp>
        <p:nvSpPr>
          <p:cNvPr id="6" name="Action Button: Forward or Next 5">
            <a:hlinkClick r:id="" action="ppaction://hlinkshowjump?jump=nextslide" highlightClick="1"/>
          </p:cNvPr>
          <p:cNvSpPr/>
          <p:nvPr/>
        </p:nvSpPr>
        <p:spPr>
          <a:xfrm>
            <a:off x="11040035" y="6131859"/>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2007413" y="4032488"/>
            <a:ext cx="3243984" cy="833673"/>
            <a:chOff x="2094498" y="3330063"/>
            <a:chExt cx="3243984" cy="833673"/>
          </a:xfrm>
        </p:grpSpPr>
        <p:cxnSp>
          <p:nvCxnSpPr>
            <p:cNvPr id="8" name="Straight Connector 7"/>
            <p:cNvCxnSpPr/>
            <p:nvPr/>
          </p:nvCxnSpPr>
          <p:spPr>
            <a:xfrm>
              <a:off x="2094498" y="3367785"/>
              <a:ext cx="3243984" cy="5111"/>
            </a:xfrm>
            <a:prstGeom prst="line">
              <a:avLst/>
            </a:prstGeom>
            <a:noFill/>
            <a:ln w="57150">
              <a:solidFill>
                <a:srgbClr val="FF0000">
                  <a:alpha val="80000"/>
                </a:srgbClr>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 name="Straight Arrow Connector 8"/>
            <p:cNvCxnSpPr/>
            <p:nvPr/>
          </p:nvCxnSpPr>
          <p:spPr>
            <a:xfrm>
              <a:off x="2094498" y="3330063"/>
              <a:ext cx="14514" cy="833673"/>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 name="Straight Arrow Connector 9"/>
            <p:cNvCxnSpPr/>
            <p:nvPr/>
          </p:nvCxnSpPr>
          <p:spPr>
            <a:xfrm>
              <a:off x="5338482" y="3330063"/>
              <a:ext cx="0" cy="416836"/>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Tree>
    <p:extLst>
      <p:ext uri="{BB962C8B-B14F-4D97-AF65-F5344CB8AC3E}">
        <p14:creationId xmlns:p14="http://schemas.microsoft.com/office/powerpoint/2010/main" val="336957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810000" y="2191336"/>
            <a:ext cx="10687235" cy="621709"/>
          </a:xfrm>
          <a:prstGeom prst="rect">
            <a:avLst/>
          </a:prstGeom>
        </p:spPr>
        <p:txBody>
          <a:bodyPr wrap="square">
            <a:spAutoFit/>
          </a:bodyPr>
          <a:lstStyle/>
          <a:p>
            <a:pPr lvl="0">
              <a:lnSpc>
                <a:spcPct val="115000"/>
              </a:lnSpc>
              <a:spcAft>
                <a:spcPts val="1000"/>
              </a:spcAft>
            </a:pPr>
            <a:r>
              <a:rPr lang="en-US" sz="3200" dirty="0"/>
              <a:t>e</a:t>
            </a:r>
            <a:r>
              <a:rPr lang="en-US" sz="3200" dirty="0" smtClean="0"/>
              <a:t>. </a:t>
            </a:r>
            <a:r>
              <a:rPr lang="en-US" sz="3200" dirty="0"/>
              <a:t>Noun / Verb  Substitutes :  so, one, not, do, does </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sp>
        <p:nvSpPr>
          <p:cNvPr id="5" name="Text Box 2"/>
          <p:cNvSpPr txBox="1">
            <a:spLocks noChangeArrowheads="1"/>
          </p:cNvSpPr>
          <p:nvPr/>
        </p:nvSpPr>
        <p:spPr bwMode="auto">
          <a:xfrm>
            <a:off x="972231" y="3176813"/>
            <a:ext cx="9840912" cy="281758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 typeface="Calibri" panose="020F0502020204030204" pitchFamily="34" charset="0"/>
              <a:buChar char="1"/>
              <a:tabLst/>
            </a:pPr>
            <a:r>
              <a:rPr kumimoji="0" lang="en-US" altLang="en-US" sz="3200" b="0" i="0" u="none" strike="noStrike" cap="none" normalizeH="0" baseline="0" dirty="0" smtClean="0">
                <a:ln>
                  <a:noFill/>
                </a:ln>
                <a:solidFill>
                  <a:schemeClr val="bg1"/>
                </a:solidFill>
                <a:effectLst/>
                <a:latin typeface="Cordia New" panose="020B0304020202020204" pitchFamily="34" charset="-34"/>
                <a:cs typeface="Cordia New" panose="020B0304020202020204" pitchFamily="34" charset="-34"/>
              </a:rPr>
              <a:t>. </a:t>
            </a:r>
            <a:r>
              <a:rPr lang="en-US" altLang="en-US" sz="3200" dirty="0">
                <a:solidFill>
                  <a:schemeClr val="bg1"/>
                </a:solidFill>
                <a:latin typeface="Calibri" panose="020F0502020204030204" pitchFamily="34" charset="0"/>
                <a:ea typeface="Arial" panose="020B0604020202020204" pitchFamily="34" charset="0"/>
                <a:cs typeface="Cordia New" panose="020B0304020202020204" pitchFamily="34" charset="-34"/>
              </a:rPr>
              <a:t>Larry  </a:t>
            </a:r>
            <a:r>
              <a:rPr lang="en-US" altLang="en-US" sz="3200" u="sng" dirty="0">
                <a:solidFill>
                  <a:schemeClr val="bg1"/>
                </a:solidFill>
                <a:latin typeface="Calibri" panose="020F0502020204030204" pitchFamily="34" charset="0"/>
                <a:ea typeface="Arial" panose="020B0604020202020204" pitchFamily="34" charset="0"/>
                <a:cs typeface="Cordia New" panose="020B0304020202020204" pitchFamily="34" charset="-34"/>
              </a:rPr>
              <a:t>passed</a:t>
            </a:r>
            <a:r>
              <a:rPr lang="en-US" altLang="en-US" sz="3200" dirty="0">
                <a:solidFill>
                  <a:schemeClr val="bg1"/>
                </a:solidFill>
                <a:latin typeface="Calibri" panose="020F0502020204030204" pitchFamily="34" charset="0"/>
                <a:ea typeface="Arial" panose="020B0604020202020204" pitchFamily="34" charset="0"/>
                <a:cs typeface="Cordia New" panose="020B0304020202020204" pitchFamily="34" charset="-34"/>
              </a:rPr>
              <a:t>  the  test, but  </a:t>
            </a:r>
            <a:r>
              <a:rPr lang="en-US" altLang="en-US" sz="3200" u="sng" dirty="0">
                <a:solidFill>
                  <a:schemeClr val="bg1"/>
                </a:solidFill>
                <a:latin typeface="Calibri" panose="020F0502020204030204" pitchFamily="34" charset="0"/>
                <a:ea typeface="Arial" panose="020B0604020202020204" pitchFamily="34" charset="0"/>
                <a:cs typeface="Cordia New" panose="020B0304020202020204" pitchFamily="34" charset="-34"/>
              </a:rPr>
              <a:t>not</a:t>
            </a:r>
            <a:r>
              <a:rPr lang="en-US" altLang="en-US" sz="3200" dirty="0">
                <a:solidFill>
                  <a:schemeClr val="bg1"/>
                </a:solidFill>
                <a:latin typeface="Calibri" panose="020F0502020204030204" pitchFamily="34" charset="0"/>
                <a:ea typeface="Arial" panose="020B0604020202020204" pitchFamily="34" charset="0"/>
                <a:cs typeface="Cordia New" panose="020B0304020202020204" pitchFamily="34" charset="-34"/>
              </a:rPr>
              <a:t>  Kim.</a:t>
            </a:r>
          </a:p>
          <a:p>
            <a:pPr marL="0" marR="0" lvl="0" indent="0" algn="l" defTabSz="914400" rtl="0" eaLnBrk="0" fontAlgn="base" latinLnBrk="0" hangingPunct="0">
              <a:lnSpc>
                <a:spcPct val="100000"/>
              </a:lnSpc>
              <a:spcBef>
                <a:spcPct val="0"/>
              </a:spcBef>
              <a:spcAft>
                <a:spcPts val="800"/>
              </a:spcAft>
              <a:buClrTx/>
              <a:buSzTx/>
              <a:buFontTx/>
              <a:buNone/>
              <a:tabLst/>
            </a:pPr>
            <a:r>
              <a:rPr lang="en-US" altLang="en-US" sz="3200" dirty="0">
                <a:solidFill>
                  <a:schemeClr val="bg1"/>
                </a:solidFill>
                <a:latin typeface="Calibri" panose="020F0502020204030204" pitchFamily="34" charset="0"/>
                <a:ea typeface="Arial" panose="020B0604020202020204" pitchFamily="34" charset="0"/>
                <a:cs typeface="Cordia New" panose="020B0304020202020204" pitchFamily="34" charset="-34"/>
              </a:rPr>
              <a:t>                           </a:t>
            </a:r>
          </a:p>
          <a:p>
            <a:pPr marL="0" marR="0" lvl="0" indent="0" algn="l" defTabSz="914400" rtl="0" eaLnBrk="0" fontAlgn="base" latinLnBrk="0" hangingPunct="0">
              <a:lnSpc>
                <a:spcPct val="100000"/>
              </a:lnSpc>
              <a:spcBef>
                <a:spcPct val="0"/>
              </a:spcBef>
              <a:spcAft>
                <a:spcPts val="1000"/>
              </a:spcAft>
              <a:buClrTx/>
              <a:buSzTx/>
              <a:buFont typeface="Calibri" panose="020F0502020204030204" pitchFamily="34" charset="0"/>
              <a:buChar char="2"/>
              <a:tabLst/>
            </a:pPr>
            <a:r>
              <a:rPr lang="en-US" altLang="en-US" sz="3200" dirty="0">
                <a:solidFill>
                  <a:schemeClr val="bg1"/>
                </a:solidFill>
                <a:latin typeface="Calibri" panose="020F0502020204030204" pitchFamily="34" charset="0"/>
                <a:ea typeface="Arial" panose="020B0604020202020204" pitchFamily="34" charset="0"/>
                <a:cs typeface="Cordia New" panose="020B0304020202020204" pitchFamily="34" charset="-34"/>
              </a:rPr>
              <a:t>. I  </a:t>
            </a:r>
            <a:r>
              <a:rPr lang="en-US" altLang="en-US" sz="3200" u="sng" dirty="0">
                <a:solidFill>
                  <a:schemeClr val="bg1"/>
                </a:solidFill>
                <a:latin typeface="Calibri" panose="020F0502020204030204" pitchFamily="34" charset="0"/>
                <a:ea typeface="Arial" panose="020B0604020202020204" pitchFamily="34" charset="0"/>
                <a:cs typeface="Cordia New" panose="020B0304020202020204" pitchFamily="34" charset="-34"/>
              </a:rPr>
              <a:t>enjoy  playing  badminton</a:t>
            </a:r>
            <a:r>
              <a:rPr lang="en-US" altLang="en-US" sz="3200" dirty="0">
                <a:solidFill>
                  <a:schemeClr val="bg1"/>
                </a:solidFill>
                <a:latin typeface="Calibri" panose="020F0502020204030204" pitchFamily="34" charset="0"/>
                <a:ea typeface="Arial" panose="020B0604020202020204" pitchFamily="34" charset="0"/>
                <a:cs typeface="Cordia New" panose="020B0304020202020204" pitchFamily="34" charset="-34"/>
              </a:rPr>
              <a:t>. My  </a:t>
            </a:r>
            <a:r>
              <a:rPr lang="en-US" altLang="en-US" sz="3200" dirty="0" smtClean="0">
                <a:solidFill>
                  <a:schemeClr val="bg1"/>
                </a:solidFill>
                <a:latin typeface="Calibri" panose="020F0502020204030204" pitchFamily="34" charset="0"/>
                <a:ea typeface="Arial" panose="020B0604020202020204" pitchFamily="34" charset="0"/>
                <a:cs typeface="Cordia New" panose="020B0304020202020204" pitchFamily="34" charset="-34"/>
              </a:rPr>
              <a:t>husband  </a:t>
            </a:r>
            <a:r>
              <a:rPr lang="en-US" altLang="en-US" sz="3200" u="sng" dirty="0" smtClean="0">
                <a:solidFill>
                  <a:schemeClr val="bg1"/>
                </a:solidFill>
                <a:latin typeface="Calibri" panose="020F0502020204030204" pitchFamily="34" charset="0"/>
                <a:ea typeface="Arial" panose="020B0604020202020204" pitchFamily="34" charset="0"/>
                <a:cs typeface="Cordia New" panose="020B0304020202020204" pitchFamily="34" charset="-34"/>
              </a:rPr>
              <a:t>does</a:t>
            </a:r>
            <a:r>
              <a:rPr lang="en-US" altLang="en-US" sz="3200" dirty="0">
                <a:solidFill>
                  <a:schemeClr val="bg1"/>
                </a:solidFill>
                <a:latin typeface="Calibri" panose="020F0502020204030204" pitchFamily="34" charset="0"/>
                <a:ea typeface="Arial" panose="020B0604020202020204" pitchFamily="34" charset="0"/>
                <a:cs typeface="Cordia New" panose="020B0304020202020204" pitchFamily="34" charset="-34"/>
              </a:rPr>
              <a:t>, too.</a:t>
            </a:r>
          </a:p>
        </p:txBody>
      </p:sp>
      <p:sp>
        <p:nvSpPr>
          <p:cNvPr id="6" name="Action Button: Forward or Next 5">
            <a:hlinkClick r:id="" action="ppaction://hlinkshowjump?jump=nextslide" highlightClick="1"/>
          </p:cNvPr>
          <p:cNvSpPr/>
          <p:nvPr/>
        </p:nvSpPr>
        <p:spPr>
          <a:xfrm>
            <a:off x="11040035" y="6131859"/>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ome 6">
            <a:hlinkClick r:id="rId2" action="ppaction://hlinksldjump" highlightClick="1"/>
          </p:cNvPr>
          <p:cNvSpPr/>
          <p:nvPr/>
        </p:nvSpPr>
        <p:spPr>
          <a:xfrm>
            <a:off x="10421471" y="6131859"/>
            <a:ext cx="618564" cy="497541"/>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3357241" y="3333886"/>
            <a:ext cx="3243984" cy="539141"/>
            <a:chOff x="3357241" y="3333886"/>
            <a:chExt cx="3243984" cy="539141"/>
          </a:xfrm>
        </p:grpSpPr>
        <p:cxnSp>
          <p:nvCxnSpPr>
            <p:cNvPr id="10" name="Straight Arrow Connector 9"/>
            <p:cNvCxnSpPr/>
            <p:nvPr/>
          </p:nvCxnSpPr>
          <p:spPr>
            <a:xfrm>
              <a:off x="3357241" y="3367314"/>
              <a:ext cx="14514" cy="505713"/>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 name="Straight Connector 8"/>
            <p:cNvCxnSpPr/>
            <p:nvPr/>
          </p:nvCxnSpPr>
          <p:spPr>
            <a:xfrm>
              <a:off x="3357241" y="3381876"/>
              <a:ext cx="3243984" cy="5111"/>
            </a:xfrm>
            <a:prstGeom prst="line">
              <a:avLst/>
            </a:prstGeom>
            <a:noFill/>
            <a:ln w="57150">
              <a:solidFill>
                <a:srgbClr val="FF0000">
                  <a:alpha val="80000"/>
                </a:srgbClr>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Straight Arrow Connector 11"/>
            <p:cNvCxnSpPr/>
            <p:nvPr/>
          </p:nvCxnSpPr>
          <p:spPr>
            <a:xfrm>
              <a:off x="6572197" y="3333886"/>
              <a:ext cx="14514" cy="505713"/>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14" name="Group 13"/>
          <p:cNvGrpSpPr/>
          <p:nvPr/>
        </p:nvGrpSpPr>
        <p:grpSpPr>
          <a:xfrm>
            <a:off x="3933371" y="4466000"/>
            <a:ext cx="5203300" cy="539141"/>
            <a:chOff x="3357241" y="3333886"/>
            <a:chExt cx="3243984" cy="539141"/>
          </a:xfrm>
        </p:grpSpPr>
        <p:cxnSp>
          <p:nvCxnSpPr>
            <p:cNvPr id="15" name="Straight Arrow Connector 14"/>
            <p:cNvCxnSpPr/>
            <p:nvPr/>
          </p:nvCxnSpPr>
          <p:spPr>
            <a:xfrm>
              <a:off x="3357241" y="3367314"/>
              <a:ext cx="14514" cy="505713"/>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Straight Connector 15"/>
            <p:cNvCxnSpPr/>
            <p:nvPr/>
          </p:nvCxnSpPr>
          <p:spPr>
            <a:xfrm>
              <a:off x="3357241" y="3381876"/>
              <a:ext cx="3243984" cy="5111"/>
            </a:xfrm>
            <a:prstGeom prst="line">
              <a:avLst/>
            </a:prstGeom>
            <a:noFill/>
            <a:ln w="57150">
              <a:solidFill>
                <a:srgbClr val="FF0000">
                  <a:alpha val="80000"/>
                </a:srgbClr>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Straight Arrow Connector 16"/>
            <p:cNvCxnSpPr/>
            <p:nvPr/>
          </p:nvCxnSpPr>
          <p:spPr>
            <a:xfrm>
              <a:off x="6572197" y="3333886"/>
              <a:ext cx="14514" cy="505713"/>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Tree>
    <p:extLst>
      <p:ext uri="{BB962C8B-B14F-4D97-AF65-F5344CB8AC3E}">
        <p14:creationId xmlns:p14="http://schemas.microsoft.com/office/powerpoint/2010/main" val="3144430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18162" y="497539"/>
            <a:ext cx="4240924" cy="799073"/>
          </a:xfrm>
        </p:spPr>
        <p:txBody>
          <a:bodyPr/>
          <a:lstStyle/>
          <a:p>
            <a:r>
              <a:rPr lang="en-US" dirty="0" smtClean="0"/>
              <a:t>EXERCISE  1.</a:t>
            </a:r>
            <a:endParaRPr lang="en-US" dirty="0"/>
          </a:p>
        </p:txBody>
      </p:sp>
      <p:sp>
        <p:nvSpPr>
          <p:cNvPr id="5" name="Rectangle 4"/>
          <p:cNvSpPr/>
          <p:nvPr/>
        </p:nvSpPr>
        <p:spPr>
          <a:xfrm>
            <a:off x="418162" y="2199217"/>
            <a:ext cx="11361462" cy="3040512"/>
          </a:xfrm>
          <a:prstGeom prst="rect">
            <a:avLst/>
          </a:prstGeom>
        </p:spPr>
        <p:txBody>
          <a:bodyPr wrap="square">
            <a:spAutoFit/>
          </a:bodyPr>
          <a:lstStyle/>
          <a:p>
            <a:pPr indent="630238">
              <a:lnSpc>
                <a:spcPct val="115000"/>
              </a:lnSpc>
              <a:spcAft>
                <a:spcPts val="10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Country  homes  and  city  homes  in  Japan  can  be  quite  different, just  as  they  can  be  in  the  United  States. Japanese  who  live  in  the  country  usually  have  small, </a:t>
            </a:r>
            <a:r>
              <a:rPr lang="en-US" sz="24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one-story  </a:t>
            </a: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homes  with  from  one  to  four  rooms. These  rooms  are  separated  by  sliding  paper  screens  which  act  as  doors  and  walls. Most  city  </a:t>
            </a:r>
            <a:r>
              <a:rPr lang="en-US" sz="24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people</a:t>
            </a:r>
            <a:r>
              <a:rPr lang="en-US" sz="2400" b="1" dirty="0">
                <a:solidFill>
                  <a:srgbClr val="FFC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  </a:t>
            </a: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have  at  least  one  Western-style  room. These Japanese generally  live  in  apartments. Their  apartments  are  heated  by  gas  or  oil  and  have  thicker  walls  than  do  the  country  homes.</a:t>
            </a:r>
            <a:endPar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ordia New" panose="020B0304020202020204" pitchFamily="34" charset="-34"/>
            </a:endParaRPr>
          </a:p>
        </p:txBody>
      </p:sp>
      <p:sp>
        <p:nvSpPr>
          <p:cNvPr id="6" name="TextBox 5">
            <a:hlinkClick r:id="rId2" action="ppaction://hlinksldjump"/>
          </p:cNvPr>
          <p:cNvSpPr txBox="1"/>
          <p:nvPr/>
        </p:nvSpPr>
        <p:spPr>
          <a:xfrm>
            <a:off x="2366683" y="5082985"/>
            <a:ext cx="1667436" cy="461665"/>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Angsana New" panose="02020603050405020304" pitchFamily="18" charset="-34"/>
              </a:rPr>
              <a:t>a. Japan</a:t>
            </a:r>
          </a:p>
        </p:txBody>
      </p:sp>
      <p:sp>
        <p:nvSpPr>
          <p:cNvPr id="7" name="TextBox 6">
            <a:hlinkClick r:id="rId3" action="ppaction://hlinksldjump"/>
          </p:cNvPr>
          <p:cNvSpPr txBox="1"/>
          <p:nvPr/>
        </p:nvSpPr>
        <p:spPr>
          <a:xfrm>
            <a:off x="2366683" y="5754427"/>
            <a:ext cx="1667436" cy="461665"/>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Angsana New" panose="02020603050405020304" pitchFamily="18" charset="-34"/>
              </a:rPr>
              <a:t>b. Japanese</a:t>
            </a:r>
          </a:p>
        </p:txBody>
      </p:sp>
      <p:sp>
        <p:nvSpPr>
          <p:cNvPr id="8" name="TextBox 7">
            <a:hlinkClick r:id="rId2" action="ppaction://hlinksldjump"/>
          </p:cNvPr>
          <p:cNvSpPr txBox="1"/>
          <p:nvPr/>
        </p:nvSpPr>
        <p:spPr>
          <a:xfrm>
            <a:off x="6943166" y="5082985"/>
            <a:ext cx="1667436" cy="461665"/>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Angsana New" panose="02020603050405020304" pitchFamily="18" charset="-34"/>
              </a:rPr>
              <a:t>c. Room</a:t>
            </a:r>
          </a:p>
        </p:txBody>
      </p:sp>
      <p:sp>
        <p:nvSpPr>
          <p:cNvPr id="9" name="TextBox 8">
            <a:hlinkClick r:id="rId2" action="ppaction://hlinksldjump"/>
          </p:cNvPr>
          <p:cNvSpPr txBox="1"/>
          <p:nvPr/>
        </p:nvSpPr>
        <p:spPr>
          <a:xfrm>
            <a:off x="6943165" y="5754427"/>
            <a:ext cx="2476605" cy="461665"/>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Angsana New" panose="02020603050405020304" pitchFamily="18" charset="-34"/>
              </a:rPr>
              <a:t>d. Apartment</a:t>
            </a:r>
          </a:p>
        </p:txBody>
      </p:sp>
    </p:spTree>
    <p:extLst>
      <p:ext uri="{BB962C8B-B14F-4D97-AF65-F5344CB8AC3E}">
        <p14:creationId xmlns:p14="http://schemas.microsoft.com/office/powerpoint/2010/main" val="208858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3258355" y="1343474"/>
            <a:ext cx="4960472" cy="3045136"/>
            <a:chOff x="3258355" y="1343474"/>
            <a:chExt cx="4960472" cy="3045136"/>
          </a:xfrm>
        </p:grpSpPr>
        <p:sp>
          <p:nvSpPr>
            <p:cNvPr id="3" name="Rectangle 2"/>
            <p:cNvSpPr/>
            <p:nvPr/>
          </p:nvSpPr>
          <p:spPr>
            <a:xfrm>
              <a:off x="3258355" y="3065171"/>
              <a:ext cx="4960472" cy="1323439"/>
            </a:xfrm>
            <a:prstGeom prst="rect">
              <a:avLst/>
            </a:prstGeom>
            <a:noFill/>
          </p:spPr>
          <p:txBody>
            <a:bodyPr wrap="square" lIns="91440" tIns="45720" rIns="91440" bIns="45720">
              <a:spAutoFit/>
            </a:bodyPr>
            <a:lstStyle/>
            <a:p>
              <a:pPr algn="ctr"/>
              <a:r>
                <a:rPr lang="en-US" sz="8000" b="1" dirty="0" smtClean="0">
                  <a:ln w="9525">
                    <a:solidFill>
                      <a:schemeClr val="bg1"/>
                    </a:solidFill>
                    <a:prstDash val="solid"/>
                  </a:ln>
                  <a:solidFill>
                    <a:schemeClr val="accent6">
                      <a:lumMod val="75000"/>
                    </a:schemeClr>
                  </a:solidFill>
                  <a:effectLst>
                    <a:outerShdw blurRad="12700" dist="38100" dir="2700000" algn="tl" rotWithShape="0">
                      <a:schemeClr val="accent5">
                        <a:lumMod val="60000"/>
                        <a:lumOff val="40000"/>
                      </a:schemeClr>
                    </a:outerShdw>
                  </a:effectLst>
                </a:rPr>
                <a:t>Correct</a:t>
              </a:r>
              <a:endParaRPr lang="en-US" sz="8000" b="1" dirty="0">
                <a:ln w="9525">
                  <a:solidFill>
                    <a:schemeClr val="bg1"/>
                  </a:solidFill>
                  <a:prstDash val="solid"/>
                </a:ln>
                <a:solidFill>
                  <a:schemeClr val="accent6">
                    <a:lumMod val="75000"/>
                  </a:schemeClr>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5326399" y="1343474"/>
              <a:ext cx="1539204" cy="2215991"/>
            </a:xfrm>
            <a:prstGeom prst="rect">
              <a:avLst/>
            </a:prstGeom>
            <a:noFill/>
          </p:spPr>
          <p:txBody>
            <a:bodyPr wrap="none" lIns="91440" tIns="45720" rIns="91440" bIns="45720">
              <a:spAutoFit/>
            </a:bodyPr>
            <a:lstStyle/>
            <a:p>
              <a:pPr algn="ctr"/>
              <a:r>
                <a:rPr lang="en-US" sz="13800" b="1" cap="none" spc="0" dirty="0" smtClean="0">
                  <a:ln w="0"/>
                  <a:solidFill>
                    <a:schemeClr val="accent6">
                      <a:lumMod val="75000"/>
                    </a:schemeClr>
                  </a:solidFill>
                  <a:effectLst>
                    <a:outerShdw blurRad="38100" dist="19050" dir="2700000" algn="tl" rotWithShape="0">
                      <a:schemeClr val="dk1">
                        <a:alpha val="40000"/>
                      </a:schemeClr>
                    </a:outerShdw>
                  </a:effectLst>
                  <a:sym typeface="Wingdings 2" panose="05020102010507070707" pitchFamily="18" charset="2"/>
                </a:rPr>
                <a:t></a:t>
              </a:r>
              <a:endParaRPr lang="en-US" sz="13800" b="1" cap="none" spc="0" dirty="0">
                <a:ln w="0"/>
                <a:solidFill>
                  <a:schemeClr val="accent6">
                    <a:lumMod val="75000"/>
                  </a:schemeClr>
                </a:solidFill>
                <a:effectLst>
                  <a:outerShdw blurRad="38100" dist="19050" dir="2700000" algn="tl" rotWithShape="0">
                    <a:schemeClr val="dk1">
                      <a:alpha val="40000"/>
                    </a:schemeClr>
                  </a:outerShdw>
                </a:effectLst>
              </a:endParaRPr>
            </a:p>
          </p:txBody>
        </p:sp>
      </p:grpSp>
      <p:sp>
        <p:nvSpPr>
          <p:cNvPr id="5" name="Action Button: Forward or Next 4">
            <a:hlinkClick r:id="rId2" action="ppaction://hlinksldjump" highlightClick="1"/>
          </p:cNvPr>
          <p:cNvSpPr/>
          <p:nvPr/>
        </p:nvSpPr>
        <p:spPr>
          <a:xfrm>
            <a:off x="11274422" y="6270171"/>
            <a:ext cx="627292" cy="4209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33444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grpSp>
        <p:nvGrpSpPr>
          <p:cNvPr id="5" name="Group 4"/>
          <p:cNvGrpSpPr/>
          <p:nvPr/>
        </p:nvGrpSpPr>
        <p:grpSpPr>
          <a:xfrm>
            <a:off x="3434161" y="1503335"/>
            <a:ext cx="4960472" cy="2993621"/>
            <a:chOff x="3245476" y="1227564"/>
            <a:chExt cx="4960472" cy="2993621"/>
          </a:xfrm>
        </p:grpSpPr>
        <p:sp>
          <p:nvSpPr>
            <p:cNvPr id="6" name="Rectangle 5"/>
            <p:cNvSpPr/>
            <p:nvPr/>
          </p:nvSpPr>
          <p:spPr>
            <a:xfrm>
              <a:off x="3245476" y="2897746"/>
              <a:ext cx="4960472" cy="1323439"/>
            </a:xfrm>
            <a:prstGeom prst="rect">
              <a:avLst/>
            </a:prstGeom>
            <a:noFill/>
          </p:spPr>
          <p:txBody>
            <a:bodyPr wrap="square" lIns="91440" tIns="45720" rIns="91440" bIns="45720">
              <a:spAutoFit/>
            </a:bodyPr>
            <a:lstStyle/>
            <a:p>
              <a:pPr algn="ctr"/>
              <a:r>
                <a:rPr lang="en-US" sz="80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Incorrect</a:t>
              </a:r>
              <a:endParaRPr lang="en-US" sz="80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7" name="Rectangle 6"/>
            <p:cNvSpPr/>
            <p:nvPr/>
          </p:nvSpPr>
          <p:spPr>
            <a:xfrm>
              <a:off x="5325103" y="1227564"/>
              <a:ext cx="1309975" cy="2215991"/>
            </a:xfrm>
            <a:prstGeom prst="rect">
              <a:avLst/>
            </a:prstGeom>
            <a:noFill/>
          </p:spPr>
          <p:txBody>
            <a:bodyPr wrap="none" lIns="91440" tIns="45720" rIns="91440" bIns="45720">
              <a:spAutoFit/>
            </a:bodyPr>
            <a:lstStyle/>
            <a:p>
              <a:pPr algn="ctr"/>
              <a:r>
                <a:rPr lang="en-US" sz="138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sym typeface="Wingdings" panose="05000000000000000000" pitchFamily="2" charset="2"/>
                </a:rPr>
                <a:t></a:t>
              </a:r>
              <a:endParaRPr lang="en-US" sz="138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grpSp>
      <p:sp>
        <p:nvSpPr>
          <p:cNvPr id="9" name="Action Button: Forward or Next 8">
            <a:hlinkClick r:id="rId2" action="ppaction://hlinksldjump" highlightClick="1"/>
          </p:cNvPr>
          <p:cNvSpPr/>
          <p:nvPr/>
        </p:nvSpPr>
        <p:spPr>
          <a:xfrm>
            <a:off x="11274422" y="6270171"/>
            <a:ext cx="627292" cy="4209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07066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7170" y="575953"/>
            <a:ext cx="3979026" cy="799073"/>
          </a:xfrm>
        </p:spPr>
        <p:txBody>
          <a:bodyPr/>
          <a:lstStyle/>
          <a:p>
            <a:r>
              <a:rPr lang="en-US" dirty="0"/>
              <a:t>EXERCISE  2</a:t>
            </a:r>
          </a:p>
        </p:txBody>
      </p:sp>
      <p:sp>
        <p:nvSpPr>
          <p:cNvPr id="4" name="Rectangle 3"/>
          <p:cNvSpPr/>
          <p:nvPr/>
        </p:nvSpPr>
        <p:spPr>
          <a:xfrm>
            <a:off x="808127" y="2161795"/>
            <a:ext cx="10627660" cy="1938992"/>
          </a:xfrm>
          <a:prstGeom prst="rect">
            <a:avLst/>
          </a:prstGeom>
        </p:spPr>
        <p:txBody>
          <a:bodyPr wrap="square">
            <a:spAutoFit/>
          </a:bodyPr>
          <a:lstStyle/>
          <a:p>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Most  people  think  that  home  is  the  safest  place  of  all. </a:t>
            </a:r>
            <a:r>
              <a:rPr lang="en-US" sz="24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They</a:t>
            </a: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 are  wrong. Carelessness  has  made  the  home  a  dangerous  place. Safety  experts  say  that  more  people  are  injured  in  homes  than  in  factories, mines, or  on  farms. Nearly  every  home  accident  occurs, safety  add, because  someone  carelessly  breaks  a  simple  rule  of  safety.</a:t>
            </a:r>
          </a:p>
        </p:txBody>
      </p:sp>
      <p:sp>
        <p:nvSpPr>
          <p:cNvPr id="5" name="TextBox 4">
            <a:hlinkClick r:id="rId2" action="ppaction://hlinksldjump"/>
          </p:cNvPr>
          <p:cNvSpPr txBox="1"/>
          <p:nvPr/>
        </p:nvSpPr>
        <p:spPr>
          <a:xfrm>
            <a:off x="2366683" y="4464423"/>
            <a:ext cx="2640746" cy="461665"/>
          </a:xfrm>
          <a:prstGeom prst="rect">
            <a:avLst/>
          </a:prstGeom>
          <a:noFill/>
        </p:spPr>
        <p:txBody>
          <a:bodyPr wrap="square" rtlCol="0">
            <a:spAutoFit/>
          </a:bodyPr>
          <a:lstStyle>
            <a:defPPr>
              <a:defRPr lang="en-US"/>
            </a:defPPr>
            <a:lvl1pPr>
              <a:defRPr sz="2400">
                <a:latin typeface="Calibri" panose="020F0502020204030204" pitchFamily="34" charset="0"/>
                <a:ea typeface="Calibri" panose="020F0502020204030204" pitchFamily="34" charset="0"/>
                <a:cs typeface="Angsana New" panose="02020603050405020304" pitchFamily="18" charset="-34"/>
              </a:defRPr>
            </a:lvl1pPr>
          </a:lstStyle>
          <a:p>
            <a:r>
              <a:rPr lang="en-US" dirty="0"/>
              <a:t>a. Most people</a:t>
            </a:r>
          </a:p>
        </p:txBody>
      </p:sp>
      <p:sp>
        <p:nvSpPr>
          <p:cNvPr id="6" name="TextBox 5">
            <a:hlinkClick r:id="rId3" action="ppaction://hlinksldjump"/>
          </p:cNvPr>
          <p:cNvSpPr txBox="1"/>
          <p:nvPr/>
        </p:nvSpPr>
        <p:spPr>
          <a:xfrm>
            <a:off x="2366683" y="5135865"/>
            <a:ext cx="1667436" cy="461665"/>
          </a:xfrm>
          <a:prstGeom prst="rect">
            <a:avLst/>
          </a:prstGeom>
          <a:noFill/>
        </p:spPr>
        <p:txBody>
          <a:bodyPr wrap="square" rtlCol="0">
            <a:spAutoFit/>
          </a:bodyPr>
          <a:lstStyle>
            <a:defPPr>
              <a:defRPr lang="en-US"/>
            </a:defPPr>
            <a:lvl1pPr>
              <a:defRPr sz="2400">
                <a:latin typeface="Calibri" panose="020F0502020204030204" pitchFamily="34" charset="0"/>
                <a:ea typeface="Calibri" panose="020F0502020204030204" pitchFamily="34" charset="0"/>
                <a:cs typeface="Angsana New" panose="02020603050405020304" pitchFamily="18" charset="-34"/>
              </a:defRPr>
            </a:lvl1pPr>
          </a:lstStyle>
          <a:p>
            <a:r>
              <a:rPr lang="en-US" dirty="0"/>
              <a:t>b. Home</a:t>
            </a:r>
          </a:p>
        </p:txBody>
      </p:sp>
      <p:sp>
        <p:nvSpPr>
          <p:cNvPr id="7" name="TextBox 6">
            <a:hlinkClick r:id="rId3" action="ppaction://hlinksldjump"/>
          </p:cNvPr>
          <p:cNvSpPr txBox="1"/>
          <p:nvPr/>
        </p:nvSpPr>
        <p:spPr>
          <a:xfrm>
            <a:off x="6943166" y="4464423"/>
            <a:ext cx="2810434" cy="461665"/>
          </a:xfrm>
          <a:prstGeom prst="rect">
            <a:avLst/>
          </a:prstGeom>
          <a:noFill/>
        </p:spPr>
        <p:txBody>
          <a:bodyPr wrap="square" rtlCol="0">
            <a:spAutoFit/>
          </a:bodyPr>
          <a:lstStyle>
            <a:defPPr>
              <a:defRPr lang="en-US"/>
            </a:defPPr>
            <a:lvl1pPr>
              <a:defRPr sz="2400">
                <a:latin typeface="Calibri" panose="020F0502020204030204" pitchFamily="34" charset="0"/>
                <a:ea typeface="Calibri" panose="020F0502020204030204" pitchFamily="34" charset="0"/>
                <a:cs typeface="Angsana New" panose="02020603050405020304" pitchFamily="18" charset="-34"/>
              </a:defRPr>
            </a:lvl1pPr>
          </a:lstStyle>
          <a:p>
            <a:r>
              <a:rPr lang="en-US" dirty="0"/>
              <a:t>c. Dangerous</a:t>
            </a:r>
          </a:p>
        </p:txBody>
      </p:sp>
      <p:sp>
        <p:nvSpPr>
          <p:cNvPr id="8" name="TextBox 7">
            <a:hlinkClick r:id="rId3" action="ppaction://hlinksldjump"/>
          </p:cNvPr>
          <p:cNvSpPr txBox="1"/>
          <p:nvPr/>
        </p:nvSpPr>
        <p:spPr>
          <a:xfrm>
            <a:off x="6943165" y="5135865"/>
            <a:ext cx="2476605" cy="461665"/>
          </a:xfrm>
          <a:prstGeom prst="rect">
            <a:avLst/>
          </a:prstGeom>
          <a:noFill/>
        </p:spPr>
        <p:txBody>
          <a:bodyPr wrap="square" rtlCol="0">
            <a:spAutoFit/>
          </a:bodyPr>
          <a:lstStyle>
            <a:defPPr>
              <a:defRPr lang="en-US"/>
            </a:defPPr>
            <a:lvl1pPr>
              <a:defRPr sz="2400">
                <a:latin typeface="Calibri" panose="020F0502020204030204" pitchFamily="34" charset="0"/>
                <a:ea typeface="Calibri" panose="020F0502020204030204" pitchFamily="34" charset="0"/>
                <a:cs typeface="Angsana New" panose="02020603050405020304" pitchFamily="18" charset="-34"/>
              </a:defRPr>
            </a:lvl1pPr>
          </a:lstStyle>
          <a:p>
            <a:r>
              <a:rPr lang="en-US" dirty="0"/>
              <a:t>d. </a:t>
            </a:r>
            <a:r>
              <a:rPr lang="en-US" dirty="0" smtClean="0"/>
              <a:t>Safety  Place</a:t>
            </a:r>
            <a:endParaRPr lang="en-US" dirty="0"/>
          </a:p>
        </p:txBody>
      </p:sp>
    </p:spTree>
    <p:extLst>
      <p:ext uri="{BB962C8B-B14F-4D97-AF65-F5344CB8AC3E}">
        <p14:creationId xmlns:p14="http://schemas.microsoft.com/office/powerpoint/2010/main" val="1481259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3258355" y="1343474"/>
            <a:ext cx="4960472" cy="3045136"/>
            <a:chOff x="3258355" y="1343474"/>
            <a:chExt cx="4960472" cy="3045136"/>
          </a:xfrm>
        </p:grpSpPr>
        <p:sp>
          <p:nvSpPr>
            <p:cNvPr id="3" name="Rectangle 2"/>
            <p:cNvSpPr/>
            <p:nvPr/>
          </p:nvSpPr>
          <p:spPr>
            <a:xfrm>
              <a:off x="3258355" y="3065171"/>
              <a:ext cx="4960472" cy="1323439"/>
            </a:xfrm>
            <a:prstGeom prst="rect">
              <a:avLst/>
            </a:prstGeom>
            <a:noFill/>
          </p:spPr>
          <p:txBody>
            <a:bodyPr wrap="square" lIns="91440" tIns="45720" rIns="91440" bIns="45720">
              <a:spAutoFit/>
            </a:bodyPr>
            <a:lstStyle/>
            <a:p>
              <a:pPr algn="ctr"/>
              <a:r>
                <a:rPr lang="en-US" sz="8000" b="1" dirty="0" smtClean="0">
                  <a:ln w="9525">
                    <a:solidFill>
                      <a:schemeClr val="bg1"/>
                    </a:solidFill>
                    <a:prstDash val="solid"/>
                  </a:ln>
                  <a:solidFill>
                    <a:schemeClr val="accent6">
                      <a:lumMod val="75000"/>
                    </a:schemeClr>
                  </a:solidFill>
                  <a:effectLst>
                    <a:outerShdw blurRad="12700" dist="38100" dir="2700000" algn="tl" rotWithShape="0">
                      <a:schemeClr val="accent5">
                        <a:lumMod val="60000"/>
                        <a:lumOff val="40000"/>
                      </a:schemeClr>
                    </a:outerShdw>
                  </a:effectLst>
                </a:rPr>
                <a:t>Correct</a:t>
              </a:r>
              <a:endParaRPr lang="en-US" sz="8000" b="1" dirty="0">
                <a:ln w="9525">
                  <a:solidFill>
                    <a:schemeClr val="bg1"/>
                  </a:solidFill>
                  <a:prstDash val="solid"/>
                </a:ln>
                <a:solidFill>
                  <a:schemeClr val="accent6">
                    <a:lumMod val="75000"/>
                  </a:schemeClr>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5326399" y="1343474"/>
              <a:ext cx="1539204" cy="2215991"/>
            </a:xfrm>
            <a:prstGeom prst="rect">
              <a:avLst/>
            </a:prstGeom>
            <a:noFill/>
          </p:spPr>
          <p:txBody>
            <a:bodyPr wrap="none" lIns="91440" tIns="45720" rIns="91440" bIns="45720">
              <a:spAutoFit/>
            </a:bodyPr>
            <a:lstStyle/>
            <a:p>
              <a:pPr algn="ctr"/>
              <a:r>
                <a:rPr lang="en-US" sz="13800" b="1" cap="none" spc="0" dirty="0" smtClean="0">
                  <a:ln w="0"/>
                  <a:solidFill>
                    <a:schemeClr val="accent6">
                      <a:lumMod val="75000"/>
                    </a:schemeClr>
                  </a:solidFill>
                  <a:effectLst>
                    <a:outerShdw blurRad="38100" dist="19050" dir="2700000" algn="tl" rotWithShape="0">
                      <a:schemeClr val="dk1">
                        <a:alpha val="40000"/>
                      </a:schemeClr>
                    </a:outerShdw>
                  </a:effectLst>
                  <a:sym typeface="Wingdings 2" panose="05020102010507070707" pitchFamily="18" charset="2"/>
                </a:rPr>
                <a:t></a:t>
              </a:r>
              <a:endParaRPr lang="en-US" sz="13800" b="1" cap="none" spc="0" dirty="0">
                <a:ln w="0"/>
                <a:solidFill>
                  <a:schemeClr val="accent6">
                    <a:lumMod val="75000"/>
                  </a:schemeClr>
                </a:solidFill>
                <a:effectLst>
                  <a:outerShdw blurRad="38100" dist="19050" dir="2700000" algn="tl" rotWithShape="0">
                    <a:schemeClr val="dk1">
                      <a:alpha val="40000"/>
                    </a:schemeClr>
                  </a:outerShdw>
                </a:effectLst>
              </a:endParaRPr>
            </a:p>
          </p:txBody>
        </p:sp>
      </p:grpSp>
      <p:sp>
        <p:nvSpPr>
          <p:cNvPr id="5" name="Action Button: Forward or Next 4">
            <a:hlinkClick r:id="rId2" action="ppaction://hlinksldjump" highlightClick="1"/>
          </p:cNvPr>
          <p:cNvSpPr/>
          <p:nvPr/>
        </p:nvSpPr>
        <p:spPr>
          <a:xfrm>
            <a:off x="11274422" y="6270171"/>
            <a:ext cx="627292" cy="4209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94432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grpSp>
        <p:nvGrpSpPr>
          <p:cNvPr id="5" name="Group 4"/>
          <p:cNvGrpSpPr/>
          <p:nvPr/>
        </p:nvGrpSpPr>
        <p:grpSpPr>
          <a:xfrm>
            <a:off x="3434161" y="1503335"/>
            <a:ext cx="4960472" cy="2993621"/>
            <a:chOff x="3245476" y="1227564"/>
            <a:chExt cx="4960472" cy="2993621"/>
          </a:xfrm>
        </p:grpSpPr>
        <p:sp>
          <p:nvSpPr>
            <p:cNvPr id="6" name="Rectangle 5"/>
            <p:cNvSpPr/>
            <p:nvPr/>
          </p:nvSpPr>
          <p:spPr>
            <a:xfrm>
              <a:off x="3245476" y="2897746"/>
              <a:ext cx="4960472" cy="1323439"/>
            </a:xfrm>
            <a:prstGeom prst="rect">
              <a:avLst/>
            </a:prstGeom>
            <a:noFill/>
          </p:spPr>
          <p:txBody>
            <a:bodyPr wrap="square" lIns="91440" tIns="45720" rIns="91440" bIns="45720">
              <a:spAutoFit/>
            </a:bodyPr>
            <a:lstStyle/>
            <a:p>
              <a:pPr algn="ctr"/>
              <a:r>
                <a:rPr lang="en-US" sz="80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Incorrect</a:t>
              </a:r>
              <a:endParaRPr lang="en-US" sz="80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7" name="Rectangle 6"/>
            <p:cNvSpPr/>
            <p:nvPr/>
          </p:nvSpPr>
          <p:spPr>
            <a:xfrm>
              <a:off x="5325103" y="1227564"/>
              <a:ext cx="1309975" cy="2215991"/>
            </a:xfrm>
            <a:prstGeom prst="rect">
              <a:avLst/>
            </a:prstGeom>
            <a:noFill/>
          </p:spPr>
          <p:txBody>
            <a:bodyPr wrap="none" lIns="91440" tIns="45720" rIns="91440" bIns="45720">
              <a:spAutoFit/>
            </a:bodyPr>
            <a:lstStyle/>
            <a:p>
              <a:pPr algn="ctr"/>
              <a:r>
                <a:rPr lang="en-US" sz="138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sym typeface="Wingdings" panose="05000000000000000000" pitchFamily="2" charset="2"/>
                </a:rPr>
                <a:t></a:t>
              </a:r>
              <a:endParaRPr lang="en-US" sz="138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grpSp>
      <p:sp>
        <p:nvSpPr>
          <p:cNvPr id="8" name="Action Button: Forward or Next 7">
            <a:hlinkClick r:id="rId2" action="ppaction://hlinksldjump" highlightClick="1"/>
          </p:cNvPr>
          <p:cNvSpPr/>
          <p:nvPr/>
        </p:nvSpPr>
        <p:spPr>
          <a:xfrm>
            <a:off x="11274422" y="6270171"/>
            <a:ext cx="627292" cy="4209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30459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Grasping  Textual  Relation</a:t>
            </a:r>
            <a:endParaRPr lang="en-US" dirty="0"/>
          </a:p>
        </p:txBody>
      </p:sp>
      <p:sp>
        <p:nvSpPr>
          <p:cNvPr id="7" name="Oval 6">
            <a:hlinkClick r:id="rId2" action="ppaction://hlinksldjump"/>
          </p:cNvPr>
          <p:cNvSpPr/>
          <p:nvPr/>
        </p:nvSpPr>
        <p:spPr>
          <a:xfrm>
            <a:off x="1520584" y="2925694"/>
            <a:ext cx="3588443" cy="1994647"/>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u="sng" dirty="0">
                <a:solidFill>
                  <a:schemeClr val="bg1"/>
                </a:solidFill>
              </a:rPr>
              <a:t>LEXICAL  COHESION</a:t>
            </a:r>
            <a:endParaRPr lang="en-US" sz="2800" dirty="0">
              <a:solidFill>
                <a:schemeClr val="bg1"/>
              </a:solidFill>
            </a:endParaRPr>
          </a:p>
        </p:txBody>
      </p:sp>
      <p:sp>
        <p:nvSpPr>
          <p:cNvPr id="10" name="Oval 9">
            <a:hlinkClick r:id="rId3" action="ppaction://hlinksldjump"/>
          </p:cNvPr>
          <p:cNvSpPr/>
          <p:nvPr/>
        </p:nvSpPr>
        <p:spPr>
          <a:xfrm>
            <a:off x="6869099" y="2925694"/>
            <a:ext cx="4089186" cy="2038191"/>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u="sng" dirty="0" smtClean="0">
                <a:solidFill>
                  <a:schemeClr val="bg1"/>
                </a:solidFill>
              </a:rPr>
              <a:t>GRAMMATICAL  </a:t>
            </a:r>
            <a:r>
              <a:rPr lang="en-US" sz="2800" u="sng" dirty="0">
                <a:solidFill>
                  <a:schemeClr val="bg1"/>
                </a:solidFill>
              </a:rPr>
              <a:t>COHESION</a:t>
            </a:r>
            <a:endParaRPr lang="en-US" sz="2800" dirty="0">
              <a:solidFill>
                <a:schemeClr val="bg1"/>
              </a:solidFill>
            </a:endParaRPr>
          </a:p>
        </p:txBody>
      </p:sp>
    </p:spTree>
    <p:extLst>
      <p:ext uri="{BB962C8B-B14F-4D97-AF65-F5344CB8AC3E}">
        <p14:creationId xmlns:p14="http://schemas.microsoft.com/office/powerpoint/2010/main" val="1400234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18162" y="201705"/>
            <a:ext cx="3911791" cy="799073"/>
          </a:xfrm>
        </p:spPr>
        <p:txBody>
          <a:bodyPr/>
          <a:lstStyle/>
          <a:p>
            <a:r>
              <a:rPr lang="en-US" dirty="0" smtClean="0"/>
              <a:t>EXERCISE  3</a:t>
            </a:r>
            <a:endParaRPr lang="en-US" dirty="0"/>
          </a:p>
        </p:txBody>
      </p:sp>
      <p:sp>
        <p:nvSpPr>
          <p:cNvPr id="11" name="Rectangle 10"/>
          <p:cNvSpPr/>
          <p:nvPr/>
        </p:nvSpPr>
        <p:spPr>
          <a:xfrm>
            <a:off x="777391" y="2115278"/>
            <a:ext cx="10627660" cy="1938992"/>
          </a:xfrm>
          <a:prstGeom prst="rect">
            <a:avLst/>
          </a:prstGeom>
        </p:spPr>
        <p:txBody>
          <a:bodyPr wrap="square">
            <a:spAutoFit/>
          </a:bodyPr>
          <a:lstStyle/>
          <a:p>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Buffaloes  have  had  many  enemies. The Indians  hunted  them  for food  and  clothing.  The  pioneers  going  west  killed  them  for  their  skins  as  well  as  for  their  meat. Coyotes  often  creep  up  on  a  herd  of  buffaloes, hoping  to  catch  a  young  or  weak  </a:t>
            </a:r>
            <a:r>
              <a:rPr lang="en-US" sz="24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one</a:t>
            </a: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ngsana New" panose="02020603050405020304" pitchFamily="18" charset="-34"/>
              </a:rPr>
              <a:t>. Now  although  they  have  been  cared  for and protected, hunters  still  kill  them  for  their  skins  and  their  horns.</a:t>
            </a:r>
          </a:p>
        </p:txBody>
      </p:sp>
      <p:sp>
        <p:nvSpPr>
          <p:cNvPr id="12" name="TextBox 11">
            <a:hlinkClick r:id="rId2" action="ppaction://hlinksldjump"/>
          </p:cNvPr>
          <p:cNvSpPr txBox="1"/>
          <p:nvPr/>
        </p:nvSpPr>
        <p:spPr>
          <a:xfrm>
            <a:off x="2374057" y="4681094"/>
            <a:ext cx="1667436" cy="461665"/>
          </a:xfrm>
          <a:prstGeom prst="rect">
            <a:avLst/>
          </a:prstGeom>
          <a:noFill/>
        </p:spPr>
        <p:txBody>
          <a:bodyPr wrap="square" rtlCol="0">
            <a:spAutoFit/>
          </a:bodyPr>
          <a:lstStyle>
            <a:defPPr>
              <a:defRPr lang="en-US"/>
            </a:defPPr>
            <a:lvl1pPr>
              <a:defRPr sz="2400">
                <a:latin typeface="Calibri" panose="020F0502020204030204" pitchFamily="34" charset="0"/>
                <a:ea typeface="Calibri" panose="020F0502020204030204" pitchFamily="34" charset="0"/>
                <a:cs typeface="Angsana New" panose="02020603050405020304" pitchFamily="18" charset="-34"/>
              </a:defRPr>
            </a:lvl1pPr>
          </a:lstStyle>
          <a:p>
            <a:r>
              <a:rPr lang="en-US" dirty="0"/>
              <a:t>a. enemies</a:t>
            </a:r>
          </a:p>
        </p:txBody>
      </p:sp>
      <p:sp>
        <p:nvSpPr>
          <p:cNvPr id="13" name="TextBox 12">
            <a:hlinkClick r:id="rId2" action="ppaction://hlinksldjump"/>
          </p:cNvPr>
          <p:cNvSpPr txBox="1"/>
          <p:nvPr/>
        </p:nvSpPr>
        <p:spPr>
          <a:xfrm>
            <a:off x="2374057" y="5750898"/>
            <a:ext cx="1667436" cy="461665"/>
          </a:xfrm>
          <a:prstGeom prst="rect">
            <a:avLst/>
          </a:prstGeom>
          <a:noFill/>
        </p:spPr>
        <p:txBody>
          <a:bodyPr wrap="square" rtlCol="0">
            <a:spAutoFit/>
          </a:bodyPr>
          <a:lstStyle>
            <a:defPPr>
              <a:defRPr lang="en-US"/>
            </a:defPPr>
            <a:lvl1pPr>
              <a:defRPr sz="2400">
                <a:latin typeface="Calibri" panose="020F0502020204030204" pitchFamily="34" charset="0"/>
                <a:ea typeface="Calibri" panose="020F0502020204030204" pitchFamily="34" charset="0"/>
                <a:cs typeface="Angsana New" panose="02020603050405020304" pitchFamily="18" charset="-34"/>
              </a:defRPr>
            </a:lvl1pPr>
          </a:lstStyle>
          <a:p>
            <a:r>
              <a:rPr lang="en-US" dirty="0"/>
              <a:t>b. food</a:t>
            </a:r>
          </a:p>
        </p:txBody>
      </p:sp>
      <p:sp>
        <p:nvSpPr>
          <p:cNvPr id="14" name="TextBox 13">
            <a:hlinkClick r:id="rId2" action="ppaction://hlinksldjump"/>
          </p:cNvPr>
          <p:cNvSpPr txBox="1"/>
          <p:nvPr/>
        </p:nvSpPr>
        <p:spPr>
          <a:xfrm>
            <a:off x="6673370" y="4681728"/>
            <a:ext cx="1667436" cy="461665"/>
          </a:xfrm>
          <a:prstGeom prst="rect">
            <a:avLst/>
          </a:prstGeom>
          <a:noFill/>
        </p:spPr>
        <p:txBody>
          <a:bodyPr wrap="square" rtlCol="0">
            <a:spAutoFit/>
          </a:bodyPr>
          <a:lstStyle>
            <a:defPPr>
              <a:defRPr lang="en-US"/>
            </a:defPPr>
            <a:lvl1pPr>
              <a:defRPr sz="2400">
                <a:latin typeface="Calibri" panose="020F0502020204030204" pitchFamily="34" charset="0"/>
                <a:ea typeface="Calibri" panose="020F0502020204030204" pitchFamily="34" charset="0"/>
                <a:cs typeface="Angsana New" panose="02020603050405020304" pitchFamily="18" charset="-34"/>
              </a:defRPr>
            </a:lvl1pPr>
          </a:lstStyle>
          <a:p>
            <a:r>
              <a:rPr lang="en-US" dirty="0"/>
              <a:t>c. Coyotes</a:t>
            </a:r>
          </a:p>
        </p:txBody>
      </p:sp>
      <p:sp>
        <p:nvSpPr>
          <p:cNvPr id="15" name="TextBox 14">
            <a:hlinkClick r:id="rId3" action="ppaction://hlinksldjump"/>
          </p:cNvPr>
          <p:cNvSpPr txBox="1"/>
          <p:nvPr/>
        </p:nvSpPr>
        <p:spPr>
          <a:xfrm>
            <a:off x="6673370" y="5770851"/>
            <a:ext cx="2476605" cy="461665"/>
          </a:xfrm>
          <a:prstGeom prst="rect">
            <a:avLst/>
          </a:prstGeom>
          <a:noFill/>
        </p:spPr>
        <p:txBody>
          <a:bodyPr wrap="square" rtlCol="0">
            <a:spAutoFit/>
          </a:bodyPr>
          <a:lstStyle>
            <a:defPPr>
              <a:defRPr lang="en-US"/>
            </a:defPPr>
            <a:lvl1pPr>
              <a:defRPr sz="2400">
                <a:latin typeface="Calibri" panose="020F0502020204030204" pitchFamily="34" charset="0"/>
                <a:ea typeface="Calibri" panose="020F0502020204030204" pitchFamily="34" charset="0"/>
                <a:cs typeface="Angsana New" panose="02020603050405020304" pitchFamily="18" charset="-34"/>
              </a:defRPr>
            </a:lvl1pPr>
          </a:lstStyle>
          <a:p>
            <a:r>
              <a:rPr lang="en-US" dirty="0"/>
              <a:t>d. Buffaloes</a:t>
            </a:r>
          </a:p>
        </p:txBody>
      </p:sp>
    </p:spTree>
    <p:extLst>
      <p:ext uri="{BB962C8B-B14F-4D97-AF65-F5344CB8AC3E}">
        <p14:creationId xmlns:p14="http://schemas.microsoft.com/office/powerpoint/2010/main" val="3560846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3258355" y="1343474"/>
            <a:ext cx="4960472" cy="3045136"/>
            <a:chOff x="3258355" y="1343474"/>
            <a:chExt cx="4960472" cy="3045136"/>
          </a:xfrm>
        </p:grpSpPr>
        <p:sp>
          <p:nvSpPr>
            <p:cNvPr id="3" name="Rectangle 2"/>
            <p:cNvSpPr/>
            <p:nvPr/>
          </p:nvSpPr>
          <p:spPr>
            <a:xfrm>
              <a:off x="3258355" y="3065171"/>
              <a:ext cx="4960472" cy="1323439"/>
            </a:xfrm>
            <a:prstGeom prst="rect">
              <a:avLst/>
            </a:prstGeom>
            <a:noFill/>
          </p:spPr>
          <p:txBody>
            <a:bodyPr wrap="square" lIns="91440" tIns="45720" rIns="91440" bIns="45720">
              <a:spAutoFit/>
            </a:bodyPr>
            <a:lstStyle/>
            <a:p>
              <a:pPr algn="ctr"/>
              <a:r>
                <a:rPr lang="en-US" sz="8000" b="1" dirty="0" smtClean="0">
                  <a:ln w="9525">
                    <a:solidFill>
                      <a:schemeClr val="bg1"/>
                    </a:solidFill>
                    <a:prstDash val="solid"/>
                  </a:ln>
                  <a:solidFill>
                    <a:schemeClr val="accent6">
                      <a:lumMod val="75000"/>
                    </a:schemeClr>
                  </a:solidFill>
                  <a:effectLst>
                    <a:outerShdw blurRad="12700" dist="38100" dir="2700000" algn="tl" rotWithShape="0">
                      <a:schemeClr val="accent5">
                        <a:lumMod val="60000"/>
                        <a:lumOff val="40000"/>
                      </a:schemeClr>
                    </a:outerShdw>
                  </a:effectLst>
                </a:rPr>
                <a:t>Correct</a:t>
              </a:r>
              <a:endParaRPr lang="en-US" sz="8000" b="1" dirty="0">
                <a:ln w="9525">
                  <a:solidFill>
                    <a:schemeClr val="bg1"/>
                  </a:solidFill>
                  <a:prstDash val="solid"/>
                </a:ln>
                <a:solidFill>
                  <a:schemeClr val="accent6">
                    <a:lumMod val="75000"/>
                  </a:schemeClr>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5326399" y="1343474"/>
              <a:ext cx="1539204" cy="2215991"/>
            </a:xfrm>
            <a:prstGeom prst="rect">
              <a:avLst/>
            </a:prstGeom>
            <a:noFill/>
          </p:spPr>
          <p:txBody>
            <a:bodyPr wrap="none" lIns="91440" tIns="45720" rIns="91440" bIns="45720">
              <a:spAutoFit/>
            </a:bodyPr>
            <a:lstStyle/>
            <a:p>
              <a:pPr algn="ctr"/>
              <a:r>
                <a:rPr lang="en-US" sz="13800" b="1" cap="none" spc="0" dirty="0" smtClean="0">
                  <a:ln w="0"/>
                  <a:solidFill>
                    <a:schemeClr val="accent6">
                      <a:lumMod val="75000"/>
                    </a:schemeClr>
                  </a:solidFill>
                  <a:effectLst>
                    <a:outerShdw blurRad="38100" dist="19050" dir="2700000" algn="tl" rotWithShape="0">
                      <a:schemeClr val="dk1">
                        <a:alpha val="40000"/>
                      </a:schemeClr>
                    </a:outerShdw>
                  </a:effectLst>
                  <a:sym typeface="Wingdings 2" panose="05020102010507070707" pitchFamily="18" charset="2"/>
                </a:rPr>
                <a:t></a:t>
              </a:r>
              <a:endParaRPr lang="en-US" sz="13800" b="1" cap="none" spc="0" dirty="0">
                <a:ln w="0"/>
                <a:solidFill>
                  <a:schemeClr val="accent6">
                    <a:lumMod val="75000"/>
                  </a:schemeClr>
                </a:solidFill>
                <a:effectLst>
                  <a:outerShdw blurRad="38100" dist="19050" dir="2700000" algn="tl" rotWithShape="0">
                    <a:schemeClr val="dk1">
                      <a:alpha val="40000"/>
                    </a:schemeClr>
                  </a:outerShdw>
                </a:effectLst>
              </a:endParaRPr>
            </a:p>
          </p:txBody>
        </p:sp>
      </p:grpSp>
      <p:sp>
        <p:nvSpPr>
          <p:cNvPr id="5" name="Action Button: Forward or Next 4">
            <a:hlinkClick r:id="rId2" action="ppaction://hlinksldjump" highlightClick="1"/>
          </p:cNvPr>
          <p:cNvSpPr/>
          <p:nvPr/>
        </p:nvSpPr>
        <p:spPr>
          <a:xfrm>
            <a:off x="11274422" y="6270171"/>
            <a:ext cx="627292" cy="4209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36890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grpSp>
        <p:nvGrpSpPr>
          <p:cNvPr id="5" name="Group 4"/>
          <p:cNvGrpSpPr/>
          <p:nvPr/>
        </p:nvGrpSpPr>
        <p:grpSpPr>
          <a:xfrm>
            <a:off x="3434161" y="1503335"/>
            <a:ext cx="4960472" cy="2993621"/>
            <a:chOff x="3245476" y="1227564"/>
            <a:chExt cx="4960472" cy="2993621"/>
          </a:xfrm>
        </p:grpSpPr>
        <p:sp>
          <p:nvSpPr>
            <p:cNvPr id="6" name="Rectangle 5"/>
            <p:cNvSpPr/>
            <p:nvPr/>
          </p:nvSpPr>
          <p:spPr>
            <a:xfrm>
              <a:off x="3245476" y="2897746"/>
              <a:ext cx="4960472" cy="1323439"/>
            </a:xfrm>
            <a:prstGeom prst="rect">
              <a:avLst/>
            </a:prstGeom>
            <a:noFill/>
          </p:spPr>
          <p:txBody>
            <a:bodyPr wrap="square" lIns="91440" tIns="45720" rIns="91440" bIns="45720">
              <a:spAutoFit/>
            </a:bodyPr>
            <a:lstStyle/>
            <a:p>
              <a:pPr algn="ctr"/>
              <a:r>
                <a:rPr lang="en-US" sz="80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Incorrect</a:t>
              </a:r>
              <a:endParaRPr lang="en-US" sz="80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7" name="Rectangle 6"/>
            <p:cNvSpPr/>
            <p:nvPr/>
          </p:nvSpPr>
          <p:spPr>
            <a:xfrm>
              <a:off x="5325103" y="1227564"/>
              <a:ext cx="1309975" cy="2215991"/>
            </a:xfrm>
            <a:prstGeom prst="rect">
              <a:avLst/>
            </a:prstGeom>
            <a:noFill/>
          </p:spPr>
          <p:txBody>
            <a:bodyPr wrap="none" lIns="91440" tIns="45720" rIns="91440" bIns="45720">
              <a:spAutoFit/>
            </a:bodyPr>
            <a:lstStyle/>
            <a:p>
              <a:pPr algn="ctr"/>
              <a:r>
                <a:rPr lang="en-US" sz="138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sym typeface="Wingdings" panose="05000000000000000000" pitchFamily="2" charset="2"/>
                </a:rPr>
                <a:t></a:t>
              </a:r>
              <a:endParaRPr lang="en-US" sz="138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grpSp>
      <p:sp>
        <p:nvSpPr>
          <p:cNvPr id="9" name="Action Button: Forward or Next 8">
            <a:hlinkClick r:id="rId2" action="ppaction://hlinksldjump" highlightClick="1"/>
          </p:cNvPr>
          <p:cNvSpPr/>
          <p:nvPr/>
        </p:nvSpPr>
        <p:spPr>
          <a:xfrm>
            <a:off x="11274422" y="6270171"/>
            <a:ext cx="627292" cy="42091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6185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TextBox 3"/>
          <p:cNvSpPr txBox="1"/>
          <p:nvPr/>
        </p:nvSpPr>
        <p:spPr>
          <a:xfrm>
            <a:off x="2532742" y="3251200"/>
            <a:ext cx="7126514" cy="1569660"/>
          </a:xfrm>
          <a:prstGeom prst="rect">
            <a:avLst/>
          </a:prstGeom>
          <a:noFill/>
        </p:spPr>
        <p:txBody>
          <a:bodyPr wrap="square" rtlCol="0">
            <a:spAutoFit/>
          </a:bodyPr>
          <a:lstStyle/>
          <a:p>
            <a:pPr algn="ctr"/>
            <a:r>
              <a:rPr lang="th-TH" sz="4800" b="1" dirty="0" smtClean="0">
                <a:effectLst>
                  <a:outerShdw blurRad="38100" dist="38100" dir="2700000" algn="tl">
                    <a:srgbClr val="000000">
                      <a:alpha val="43137"/>
                    </a:srgbClr>
                  </a:outerShdw>
                </a:effectLst>
              </a:rPr>
              <a:t>นักเรียนเข้าใจแล้วใช่ไหมค่ะ   เก่งมากค่ะ</a:t>
            </a:r>
            <a:r>
              <a:rPr lang="en-US" sz="4800" b="1" dirty="0" smtClean="0">
                <a:effectLst>
                  <a:outerShdw blurRad="38100" dist="38100" dir="2700000" algn="tl">
                    <a:srgbClr val="000000">
                      <a:alpha val="43137"/>
                    </a:srgbClr>
                  </a:outerShdw>
                </a:effectLst>
              </a:rPr>
              <a:t>  </a:t>
            </a:r>
            <a:r>
              <a:rPr lang="th-TH" sz="4800" b="1" dirty="0" smtClean="0">
                <a:effectLst>
                  <a:outerShdw blurRad="38100" dist="38100" dir="2700000" algn="tl">
                    <a:srgbClr val="000000">
                      <a:alpha val="43137"/>
                    </a:srgbClr>
                  </a:outerShdw>
                </a:effectLst>
              </a:rPr>
              <a:t>ถ้ายังไม่เข้าใจลองฝึกอีกครั้ง นะค่ะ</a:t>
            </a:r>
            <a:endParaRPr lang="en-US" sz="4800" b="1" dirty="0">
              <a:effectLst>
                <a:outerShdw blurRad="38100" dist="38100" dir="2700000" algn="tl">
                  <a:srgbClr val="000000">
                    <a:alpha val="43137"/>
                  </a:srgbClr>
                </a:outerShdw>
              </a:effectLst>
            </a:endParaRPr>
          </a:p>
        </p:txBody>
      </p:sp>
      <p:sp>
        <p:nvSpPr>
          <p:cNvPr id="5" name="Action Button: Home 4">
            <a:hlinkClick r:id="rId2" action="ppaction://hlinksldjump" highlightClick="1"/>
          </p:cNvPr>
          <p:cNvSpPr/>
          <p:nvPr/>
        </p:nvSpPr>
        <p:spPr>
          <a:xfrm>
            <a:off x="11117943" y="6096000"/>
            <a:ext cx="827314" cy="566057"/>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484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1345005" y="2450958"/>
            <a:ext cx="4275658" cy="707886"/>
          </a:xfrm>
          <a:prstGeom prst="rect">
            <a:avLst/>
          </a:prstGeom>
        </p:spPr>
        <p:txBody>
          <a:bodyPr wrap="none">
            <a:spAutoFit/>
          </a:bodyPr>
          <a:lstStyle/>
          <a:p>
            <a:r>
              <a:rPr lang="en-US" sz="4000" u="sng" dirty="0">
                <a:latin typeface="Calibri" panose="020F0502020204030204" pitchFamily="34" charset="0"/>
                <a:ea typeface="Calibri" panose="020F0502020204030204" pitchFamily="34" charset="0"/>
                <a:cs typeface="Cordia New" panose="020B0304020202020204" pitchFamily="34" charset="-34"/>
              </a:rPr>
              <a:t>LEXICAL  COHESION</a:t>
            </a:r>
            <a:endParaRPr lang="en-US" sz="4000" dirty="0"/>
          </a:p>
        </p:txBody>
      </p:sp>
      <p:sp>
        <p:nvSpPr>
          <p:cNvPr id="5" name="Rectangle 4"/>
          <p:cNvSpPr/>
          <p:nvPr/>
        </p:nvSpPr>
        <p:spPr>
          <a:xfrm>
            <a:off x="1345005" y="3508900"/>
            <a:ext cx="9842947" cy="1224951"/>
          </a:xfrm>
          <a:prstGeom prst="rect">
            <a:avLst/>
          </a:prstGeom>
        </p:spPr>
        <p:txBody>
          <a:bodyPr wrap="square">
            <a:spAutoFit/>
          </a:bodyPr>
          <a:lstStyle/>
          <a:p>
            <a:pPr>
              <a:lnSpc>
                <a:spcPct val="115000"/>
              </a:lnSpc>
              <a:spcAft>
                <a:spcPts val="1000"/>
              </a:spcAft>
            </a:pPr>
            <a:r>
              <a:rPr lang="en-US" sz="3200" dirty="0">
                <a:latin typeface="Calibri" panose="020F0502020204030204" pitchFamily="34" charset="0"/>
                <a:ea typeface="Calibri" panose="020F0502020204030204" pitchFamily="34" charset="0"/>
                <a:cs typeface="Cordia New" panose="020B0304020202020204" pitchFamily="34" charset="-34"/>
              </a:rPr>
              <a:t>In  this  type  the  sentences  are  related  through  VOCABULARY  </a:t>
            </a:r>
            <a:r>
              <a:rPr lang="en-US" sz="3200" dirty="0" smtClean="0">
                <a:latin typeface="Calibri" panose="020F0502020204030204" pitchFamily="34" charset="0"/>
                <a:ea typeface="Calibri" panose="020F0502020204030204" pitchFamily="34" charset="0"/>
                <a:cs typeface="Cordia New" panose="020B0304020202020204" pitchFamily="34" charset="-34"/>
              </a:rPr>
              <a:t>by :</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sp>
        <p:nvSpPr>
          <p:cNvPr id="6" name="Action Button: Forward or Next 5">
            <a:hlinkClick r:id="" action="ppaction://hlinkshowjump?jump=nextslide" highlightClick="1"/>
          </p:cNvPr>
          <p:cNvSpPr/>
          <p:nvPr/>
        </p:nvSpPr>
        <p:spPr>
          <a:xfrm>
            <a:off x="11040035" y="6131859"/>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5981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6" name="Rectangle 5"/>
          <p:cNvSpPr/>
          <p:nvPr/>
        </p:nvSpPr>
        <p:spPr>
          <a:xfrm>
            <a:off x="810000" y="2235805"/>
            <a:ext cx="6223178" cy="584775"/>
          </a:xfrm>
          <a:prstGeom prst="rect">
            <a:avLst/>
          </a:prstGeom>
        </p:spPr>
        <p:txBody>
          <a:bodyPr wrap="none">
            <a:spAutoFit/>
          </a:bodyPr>
          <a:lstStyle/>
          <a:p>
            <a:r>
              <a:rPr lang="en-US" sz="3200" dirty="0" smtClean="0">
                <a:latin typeface="Calibri" panose="020F0502020204030204" pitchFamily="34" charset="0"/>
                <a:ea typeface="Calibri" panose="020F0502020204030204" pitchFamily="34" charset="0"/>
                <a:cs typeface="Cordia New" panose="020B0304020202020204" pitchFamily="34" charset="-34"/>
              </a:rPr>
              <a:t>a. Repeating  </a:t>
            </a:r>
            <a:r>
              <a:rPr lang="en-US" sz="3200" dirty="0">
                <a:latin typeface="Calibri" panose="020F0502020204030204" pitchFamily="34" charset="0"/>
                <a:ea typeface="Calibri" panose="020F0502020204030204" pitchFamily="34" charset="0"/>
                <a:cs typeface="Cordia New" panose="020B0304020202020204" pitchFamily="34" charset="-34"/>
              </a:rPr>
              <a:t>the  words  or  phrases</a:t>
            </a:r>
            <a:endParaRPr lang="en-US" sz="3200" dirty="0"/>
          </a:p>
        </p:txBody>
      </p:sp>
      <p:sp>
        <p:nvSpPr>
          <p:cNvPr id="13" name="Text Box 7"/>
          <p:cNvSpPr txBox="1">
            <a:spLocks noChangeArrowheads="1"/>
          </p:cNvSpPr>
          <p:nvPr/>
        </p:nvSpPr>
        <p:spPr bwMode="auto">
          <a:xfrm>
            <a:off x="981635" y="3442447"/>
            <a:ext cx="10112188" cy="2541493"/>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30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Birds  are  also  animals  that  have  backbones. Birds</a:t>
            </a:r>
            <a:r>
              <a:rPr kumimoji="0" lang="en-US" altLang="en-US" sz="30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are  of  many  different  kinds, sizes, colors, and  shapes, yet  they  are  all  alike  in  certain  ways  that  help  us  to  identify  them  as  birds. All </a:t>
            </a:r>
            <a:r>
              <a:rPr kumimoji="0" lang="en-US" altLang="en-US" sz="30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birds</a:t>
            </a:r>
            <a:r>
              <a:rPr kumimoji="0" lang="en-US" altLang="en-US" sz="30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have  feathers…….</a:t>
            </a:r>
            <a:endParaRPr kumimoji="0" lang="en-US" altLang="en-US" sz="3000" b="0" i="0" u="none" strike="noStrike" cap="none" normalizeH="0" baseline="0" dirty="0" smtClean="0">
              <a:ln>
                <a:noFill/>
              </a:ln>
              <a:solidFill>
                <a:schemeClr val="bg1"/>
              </a:solidFill>
              <a:effectLst/>
              <a:latin typeface="Arial" panose="020B0604020202020204" pitchFamily="34" charset="0"/>
            </a:endParaRPr>
          </a:p>
        </p:txBody>
      </p:sp>
      <p:cxnSp>
        <p:nvCxnSpPr>
          <p:cNvPr id="1032" name="AutoShape 8"/>
          <p:cNvCxnSpPr>
            <a:cxnSpLocks noChangeShapeType="1"/>
          </p:cNvCxnSpPr>
          <p:nvPr/>
        </p:nvCxnSpPr>
        <p:spPr bwMode="auto">
          <a:xfrm>
            <a:off x="1472173" y="4248055"/>
            <a:ext cx="1351709" cy="969404"/>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23" name="Group 22"/>
          <p:cNvGrpSpPr/>
          <p:nvPr/>
        </p:nvGrpSpPr>
        <p:grpSpPr>
          <a:xfrm>
            <a:off x="1698172" y="3512460"/>
            <a:ext cx="7431314" cy="406400"/>
            <a:chOff x="1698172" y="3512460"/>
            <a:chExt cx="7431314" cy="406400"/>
          </a:xfrm>
        </p:grpSpPr>
        <p:cxnSp>
          <p:nvCxnSpPr>
            <p:cNvPr id="19" name="Straight Arrow Connector 18"/>
            <p:cNvCxnSpPr/>
            <p:nvPr/>
          </p:nvCxnSpPr>
          <p:spPr>
            <a:xfrm>
              <a:off x="9129486" y="3512460"/>
              <a:ext cx="0" cy="377371"/>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Straight Arrow Connector 20"/>
            <p:cNvCxnSpPr/>
            <p:nvPr/>
          </p:nvCxnSpPr>
          <p:spPr>
            <a:xfrm>
              <a:off x="1727200" y="3541489"/>
              <a:ext cx="0" cy="377371"/>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Straight Connector 21"/>
            <p:cNvCxnSpPr/>
            <p:nvPr/>
          </p:nvCxnSpPr>
          <p:spPr>
            <a:xfrm>
              <a:off x="1698172" y="3541489"/>
              <a:ext cx="7416800" cy="0"/>
            </a:xfrm>
            <a:prstGeom prst="line">
              <a:avLst/>
            </a:prstGeom>
            <a:noFill/>
            <a:ln w="57150">
              <a:solidFill>
                <a:srgbClr val="FF0000">
                  <a:alpha val="80000"/>
                </a:srgbClr>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5" name="Action Button: Forward or Next 24">
            <a:hlinkClick r:id="" action="ppaction://hlinkshowjump?jump=nextslide" highlightClick="1"/>
          </p:cNvPr>
          <p:cNvSpPr/>
          <p:nvPr/>
        </p:nvSpPr>
        <p:spPr>
          <a:xfrm>
            <a:off x="11040035" y="6131859"/>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432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032"/>
                                        </p:tgtEl>
                                      </p:cBhvr>
                                    </p:animEffect>
                                    <p:animScale>
                                      <p:cBhvr>
                                        <p:cTn id="7" dur="250" autoRev="1" fill="hold"/>
                                        <p:tgtEl>
                                          <p:spTgt spid="103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967563" y="2336053"/>
            <a:ext cx="6699591" cy="625428"/>
          </a:xfrm>
          <a:prstGeom prst="rect">
            <a:avLst/>
          </a:prstGeom>
        </p:spPr>
        <p:txBody>
          <a:bodyPr wrap="none">
            <a:spAutoFit/>
          </a:bodyPr>
          <a:lstStyle/>
          <a:p>
            <a:pPr lvl="0">
              <a:lnSpc>
                <a:spcPct val="115000"/>
              </a:lnSpc>
              <a:spcAft>
                <a:spcPts val="1000"/>
              </a:spcAft>
            </a:pPr>
            <a:r>
              <a:rPr lang="en-US" sz="3200" dirty="0" smtClean="0">
                <a:latin typeface="Calibri" panose="020F0502020204030204" pitchFamily="34" charset="0"/>
                <a:ea typeface="Calibri" panose="020F0502020204030204" pitchFamily="34" charset="0"/>
                <a:cs typeface="Cordia New" panose="020B0304020202020204" pitchFamily="34" charset="-34"/>
              </a:rPr>
              <a:t>b. Using  synonyms  or  near  synonyms</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grpSp>
        <p:nvGrpSpPr>
          <p:cNvPr id="9" name="Group 8"/>
          <p:cNvGrpSpPr>
            <a:grpSpLocks/>
          </p:cNvGrpSpPr>
          <p:nvPr/>
        </p:nvGrpSpPr>
        <p:grpSpPr bwMode="auto">
          <a:xfrm>
            <a:off x="1356138" y="3563585"/>
            <a:ext cx="9480176" cy="2336055"/>
            <a:chOff x="2369" y="2551"/>
            <a:chExt cx="8163" cy="1291"/>
          </a:xfrm>
        </p:grpSpPr>
        <p:sp>
          <p:nvSpPr>
            <p:cNvPr id="10" name="Text Box 9"/>
            <p:cNvSpPr txBox="1">
              <a:spLocks noChangeArrowheads="1"/>
            </p:cNvSpPr>
            <p:nvPr/>
          </p:nvSpPr>
          <p:spPr bwMode="auto">
            <a:xfrm>
              <a:off x="2369" y="2551"/>
              <a:ext cx="8163" cy="129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30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Reading  is  a  primary  </a:t>
              </a:r>
              <a:r>
                <a:rPr kumimoji="0" lang="en-US" altLang="en-US" sz="30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avenue</a:t>
              </a:r>
              <a:r>
                <a:rPr kumimoji="0" lang="en-US" altLang="en-US" sz="3000" b="1" i="0"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a:t>
              </a:r>
              <a:r>
                <a:rPr kumimoji="0" lang="en-US" altLang="en-US" sz="30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to  knowledge. For  some  the  </a:t>
              </a:r>
              <a:r>
                <a:rPr kumimoji="0" lang="en-US" altLang="en-US" sz="30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path</a:t>
              </a:r>
              <a:r>
                <a:rPr kumimoji="0" lang="en-US" altLang="en-US" sz="30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is  wide, paved  straight  with  all  </a:t>
              </a:r>
              <a:r>
                <a:rPr kumimoji="0" lang="en-US" altLang="en-US" sz="3000" b="0" i="0" u="dash" strike="noStrike" cap="none" normalizeH="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road</a:t>
              </a:r>
              <a:r>
                <a:rPr kumimoji="0" lang="en-US" altLang="en-US" sz="30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signs  where  they  should  be.</a:t>
              </a:r>
              <a:endParaRPr kumimoji="0" lang="en-US" altLang="en-US" sz="3000" b="0" i="0" u="none" strike="noStrike" cap="none" normalizeH="0" baseline="0" dirty="0" smtClean="0">
                <a:ln>
                  <a:noFill/>
                </a:ln>
                <a:solidFill>
                  <a:schemeClr val="bg1"/>
                </a:solidFill>
                <a:effectLst/>
                <a:latin typeface="Arial" panose="020B0604020202020204" pitchFamily="34" charset="0"/>
              </a:endParaRPr>
            </a:p>
          </p:txBody>
        </p:sp>
      </p:grpSp>
      <p:grpSp>
        <p:nvGrpSpPr>
          <p:cNvPr id="22" name="Group 21"/>
          <p:cNvGrpSpPr/>
          <p:nvPr/>
        </p:nvGrpSpPr>
        <p:grpSpPr>
          <a:xfrm>
            <a:off x="2699657" y="3817259"/>
            <a:ext cx="3222172" cy="754745"/>
            <a:chOff x="2699657" y="3817259"/>
            <a:chExt cx="3222172" cy="754745"/>
          </a:xfrm>
        </p:grpSpPr>
        <p:cxnSp>
          <p:nvCxnSpPr>
            <p:cNvPr id="18" name="Straight Arrow Connector 17"/>
            <p:cNvCxnSpPr/>
            <p:nvPr/>
          </p:nvCxnSpPr>
          <p:spPr>
            <a:xfrm>
              <a:off x="5892800" y="3817259"/>
              <a:ext cx="0" cy="377371"/>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Straight Arrow Connector 18"/>
            <p:cNvCxnSpPr/>
            <p:nvPr/>
          </p:nvCxnSpPr>
          <p:spPr>
            <a:xfrm>
              <a:off x="2728685" y="3860801"/>
              <a:ext cx="0" cy="711203"/>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Straight Connector 19"/>
            <p:cNvCxnSpPr/>
            <p:nvPr/>
          </p:nvCxnSpPr>
          <p:spPr>
            <a:xfrm flipV="1">
              <a:off x="2699657" y="3846287"/>
              <a:ext cx="3222172" cy="14517"/>
            </a:xfrm>
            <a:prstGeom prst="line">
              <a:avLst/>
            </a:prstGeom>
            <a:noFill/>
            <a:ln w="57150">
              <a:solidFill>
                <a:srgbClr val="FF0000">
                  <a:alpha val="80000"/>
                </a:srgbClr>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23" name="AutoShape 8"/>
          <p:cNvCxnSpPr>
            <a:cxnSpLocks noChangeShapeType="1"/>
          </p:cNvCxnSpPr>
          <p:nvPr/>
        </p:nvCxnSpPr>
        <p:spPr bwMode="auto">
          <a:xfrm flipH="1" flipV="1">
            <a:off x="6401073" y="4383315"/>
            <a:ext cx="1988184" cy="348297"/>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8" name="Action Button: Forward or Next 27">
            <a:hlinkClick r:id="" action="ppaction://hlinkshowjump?jump=nextslide" highlightClick="1"/>
          </p:cNvPr>
          <p:cNvSpPr/>
          <p:nvPr/>
        </p:nvSpPr>
        <p:spPr>
          <a:xfrm>
            <a:off x="11040035" y="6131859"/>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773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3"/>
                                        </p:tgtEl>
                                      </p:cBhvr>
                                    </p:animEffect>
                                    <p:animScale>
                                      <p:cBhvr>
                                        <p:cTn id="7" dur="250" autoRev="1" fill="hold"/>
                                        <p:tgtEl>
                                          <p:spTgt spid="2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810000" y="2147794"/>
            <a:ext cx="10687235" cy="1224951"/>
          </a:xfrm>
          <a:prstGeom prst="rect">
            <a:avLst/>
          </a:prstGeom>
        </p:spPr>
        <p:txBody>
          <a:bodyPr wrap="square">
            <a:spAutoFit/>
          </a:bodyPr>
          <a:lstStyle/>
          <a:p>
            <a:pPr lvl="0">
              <a:lnSpc>
                <a:spcPct val="115000"/>
              </a:lnSpc>
              <a:spcAft>
                <a:spcPts val="1000"/>
              </a:spcAft>
            </a:pPr>
            <a:r>
              <a:rPr lang="en-US" sz="3200" dirty="0" smtClean="0">
                <a:latin typeface="Calibri" panose="020F0502020204030204" pitchFamily="34" charset="0"/>
                <a:ea typeface="Calibri" panose="020F0502020204030204" pitchFamily="34" charset="0"/>
                <a:cs typeface="Cordia New" panose="020B0304020202020204" pitchFamily="34" charset="-34"/>
              </a:rPr>
              <a:t>c. Using  </a:t>
            </a:r>
            <a:r>
              <a:rPr lang="en-US" sz="3200" dirty="0">
                <a:latin typeface="Calibri" panose="020F0502020204030204" pitchFamily="34" charset="0"/>
                <a:ea typeface="Calibri" panose="020F0502020204030204" pitchFamily="34" charset="0"/>
                <a:cs typeface="Cordia New" panose="020B0304020202020204" pitchFamily="34" charset="-34"/>
              </a:rPr>
              <a:t>a  more  general  term  to  refer  to  the  thing,  action, </a:t>
            </a:r>
            <a:r>
              <a:rPr lang="en-US" sz="3200" dirty="0" err="1">
                <a:latin typeface="Calibri" panose="020F0502020204030204" pitchFamily="34" charset="0"/>
                <a:ea typeface="Calibri" panose="020F0502020204030204" pitchFamily="34" charset="0"/>
                <a:cs typeface="Cordia New" panose="020B0304020202020204" pitchFamily="34" charset="-34"/>
              </a:rPr>
              <a:t>etc</a:t>
            </a:r>
            <a:r>
              <a:rPr lang="en-US" sz="3200" dirty="0">
                <a:latin typeface="Calibri" panose="020F0502020204030204" pitchFamily="34" charset="0"/>
                <a:ea typeface="Calibri" panose="020F0502020204030204" pitchFamily="34" charset="0"/>
                <a:cs typeface="Cordia New" panose="020B0304020202020204" pitchFamily="34" charset="-34"/>
              </a:rPr>
              <a:t>, that  has  already  been  mention  earlier, and  voice  versa.</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pic>
        <p:nvPicPr>
          <p:cNvPr id="5" name="Picture 4"/>
          <p:cNvPicPr>
            <a:picLocks noChangeAspect="1"/>
          </p:cNvPicPr>
          <p:nvPr/>
        </p:nvPicPr>
        <p:blipFill>
          <a:blip r:embed="rId2"/>
          <a:stretch>
            <a:fillRect/>
          </a:stretch>
        </p:blipFill>
        <p:spPr>
          <a:xfrm>
            <a:off x="2589305" y="3426533"/>
            <a:ext cx="7128623" cy="3137542"/>
          </a:xfrm>
          <a:prstGeom prst="rect">
            <a:avLst/>
          </a:prstGeom>
        </p:spPr>
      </p:pic>
      <p:sp>
        <p:nvSpPr>
          <p:cNvPr id="12" name="Action Button: Forward or Next 11">
            <a:hlinkClick r:id="" action="ppaction://hlinkshowjump?jump=nextslide" highlightClick="1"/>
          </p:cNvPr>
          <p:cNvSpPr/>
          <p:nvPr/>
        </p:nvSpPr>
        <p:spPr>
          <a:xfrm>
            <a:off x="11040035" y="6131859"/>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0522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810000" y="2147794"/>
            <a:ext cx="10687235" cy="1224951"/>
          </a:xfrm>
          <a:prstGeom prst="rect">
            <a:avLst/>
          </a:prstGeom>
        </p:spPr>
        <p:txBody>
          <a:bodyPr wrap="square">
            <a:spAutoFit/>
          </a:bodyPr>
          <a:lstStyle/>
          <a:p>
            <a:pPr lvl="0">
              <a:lnSpc>
                <a:spcPct val="115000"/>
              </a:lnSpc>
              <a:spcAft>
                <a:spcPts val="1000"/>
              </a:spcAft>
            </a:pPr>
            <a:r>
              <a:rPr lang="en-US" sz="3200" dirty="0" smtClean="0">
                <a:latin typeface="Calibri" panose="020F0502020204030204" pitchFamily="34" charset="0"/>
                <a:ea typeface="Calibri" panose="020F0502020204030204" pitchFamily="34" charset="0"/>
                <a:cs typeface="Cordia New" panose="020B0304020202020204" pitchFamily="34" charset="-34"/>
              </a:rPr>
              <a:t>c. Using  </a:t>
            </a:r>
            <a:r>
              <a:rPr lang="en-US" sz="3200" dirty="0">
                <a:latin typeface="Calibri" panose="020F0502020204030204" pitchFamily="34" charset="0"/>
                <a:ea typeface="Calibri" panose="020F0502020204030204" pitchFamily="34" charset="0"/>
                <a:cs typeface="Cordia New" panose="020B0304020202020204" pitchFamily="34" charset="-34"/>
              </a:rPr>
              <a:t>a  more  general  term  to  refer  to  the  thing,  action, </a:t>
            </a:r>
            <a:r>
              <a:rPr lang="en-US" sz="3200" dirty="0" err="1">
                <a:latin typeface="Calibri" panose="020F0502020204030204" pitchFamily="34" charset="0"/>
                <a:ea typeface="Calibri" panose="020F0502020204030204" pitchFamily="34" charset="0"/>
                <a:cs typeface="Cordia New" panose="020B0304020202020204" pitchFamily="34" charset="-34"/>
              </a:rPr>
              <a:t>etc</a:t>
            </a:r>
            <a:r>
              <a:rPr lang="en-US" sz="3200" dirty="0">
                <a:latin typeface="Calibri" panose="020F0502020204030204" pitchFamily="34" charset="0"/>
                <a:ea typeface="Calibri" panose="020F0502020204030204" pitchFamily="34" charset="0"/>
                <a:cs typeface="Cordia New" panose="020B0304020202020204" pitchFamily="34" charset="-34"/>
              </a:rPr>
              <a:t>, that  has  already  been  mention  earlier, and  voice  versa.</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grpSp>
        <p:nvGrpSpPr>
          <p:cNvPr id="3" name="Group 2"/>
          <p:cNvGrpSpPr>
            <a:grpSpLocks/>
          </p:cNvGrpSpPr>
          <p:nvPr/>
        </p:nvGrpSpPr>
        <p:grpSpPr bwMode="auto">
          <a:xfrm>
            <a:off x="568914" y="3697975"/>
            <a:ext cx="10813084" cy="2326113"/>
            <a:chOff x="2823" y="13522"/>
            <a:chExt cx="8796" cy="1294"/>
          </a:xfrm>
        </p:grpSpPr>
        <p:sp>
          <p:nvSpPr>
            <p:cNvPr id="6" name="Text Box 3"/>
            <p:cNvSpPr txBox="1">
              <a:spLocks noChangeArrowheads="1"/>
            </p:cNvSpPr>
            <p:nvPr/>
          </p:nvSpPr>
          <p:spPr bwMode="auto">
            <a:xfrm>
              <a:off x="2823" y="13522"/>
              <a:ext cx="8796" cy="1294"/>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1"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30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Nancy</a:t>
              </a:r>
              <a:r>
                <a:rPr kumimoji="0" lang="en-US" altLang="en-US" sz="3000" b="1" i="0"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 </a:t>
              </a:r>
              <a:r>
                <a:rPr kumimoji="0" lang="en-US" altLang="en-US" sz="30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who  is  in  the  fourth  grade, does  not  feel  good  today. </a:t>
              </a:r>
              <a:r>
                <a:rPr kumimoji="0" lang="en-US" altLang="en-US" sz="30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The  poor  girl</a:t>
              </a:r>
              <a:r>
                <a:rPr kumimoji="0" lang="en-US" altLang="en-US" sz="30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has  a  sore  throat. Since  it  is  a  rainy  day, </a:t>
              </a:r>
              <a:r>
                <a:rPr kumimoji="0" lang="en-US" altLang="en-US" sz="3000" b="1" i="0" u="sng"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the  child</a:t>
              </a:r>
              <a:r>
                <a:rPr kumimoji="0" lang="en-US" altLang="en-US" sz="3000" b="0" i="0" u="none" strike="noStrike" cap="none" normalizeH="0" baseline="0" dirty="0" smtClean="0">
                  <a:ln>
                    <a:noFill/>
                  </a:ln>
                  <a:solidFill>
                    <a:schemeClr val="bg1"/>
                  </a:solidFill>
                  <a:effectLst/>
                  <a:latin typeface="Calibri" panose="020F0502020204030204" pitchFamily="34" charset="0"/>
                  <a:ea typeface="Arial" panose="020B0604020202020204" pitchFamily="34" charset="0"/>
                  <a:cs typeface="Cordia New" panose="020B0304020202020204" pitchFamily="34" charset="-34"/>
                </a:rPr>
                <a:t>  probably  caught  cold  on  her  way  to  school.</a:t>
              </a:r>
              <a:endParaRPr kumimoji="0" lang="en-US" altLang="en-US" sz="3000" b="0" i="0" u="none" strike="noStrike" cap="none" normalizeH="0" baseline="0" dirty="0" smtClean="0">
                <a:ln>
                  <a:noFill/>
                </a:ln>
                <a:solidFill>
                  <a:schemeClr val="bg1"/>
                </a:solidFill>
                <a:effectLst/>
                <a:latin typeface="Arial" panose="020B0604020202020204" pitchFamily="34" charset="0"/>
              </a:endParaRPr>
            </a:p>
          </p:txBody>
        </p:sp>
      </p:grpSp>
      <p:grpSp>
        <p:nvGrpSpPr>
          <p:cNvPr id="28" name="Group 27"/>
          <p:cNvGrpSpPr/>
          <p:nvPr/>
        </p:nvGrpSpPr>
        <p:grpSpPr>
          <a:xfrm>
            <a:off x="1248228" y="3876439"/>
            <a:ext cx="9216571" cy="848193"/>
            <a:chOff x="1248228" y="3876439"/>
            <a:chExt cx="9216571" cy="848193"/>
          </a:xfrm>
        </p:grpSpPr>
        <p:cxnSp>
          <p:nvCxnSpPr>
            <p:cNvPr id="18" name="Straight Arrow Connector 17"/>
            <p:cNvCxnSpPr/>
            <p:nvPr/>
          </p:nvCxnSpPr>
          <p:spPr>
            <a:xfrm>
              <a:off x="10464799" y="3890959"/>
              <a:ext cx="0" cy="833673"/>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Straight Arrow Connector 18"/>
            <p:cNvCxnSpPr/>
            <p:nvPr/>
          </p:nvCxnSpPr>
          <p:spPr>
            <a:xfrm>
              <a:off x="1262742" y="3890959"/>
              <a:ext cx="29028" cy="348342"/>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Straight Connector 19"/>
            <p:cNvCxnSpPr/>
            <p:nvPr/>
          </p:nvCxnSpPr>
          <p:spPr>
            <a:xfrm>
              <a:off x="1248228" y="3876439"/>
              <a:ext cx="9216571" cy="14520"/>
            </a:xfrm>
            <a:prstGeom prst="line">
              <a:avLst/>
            </a:prstGeom>
            <a:noFill/>
            <a:ln w="57150">
              <a:solidFill>
                <a:srgbClr val="FF0000">
                  <a:alpha val="80000"/>
                </a:srgbClr>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Straight Arrow Connector 22"/>
            <p:cNvCxnSpPr/>
            <p:nvPr/>
          </p:nvCxnSpPr>
          <p:spPr>
            <a:xfrm>
              <a:off x="2670629" y="3890959"/>
              <a:ext cx="14514" cy="833673"/>
            </a:xfrm>
            <a:prstGeom prst="straightConnector1">
              <a:avLst/>
            </a:prstGeom>
            <a:noFill/>
            <a:ln w="57150">
              <a:solidFill>
                <a:srgbClr val="FF0000">
                  <a:alpha val="80000"/>
                </a:srgbClr>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9" name="Action Button: Forward or Next 28">
            <a:hlinkClick r:id="" action="ppaction://hlinkshowjump?jump=nextslide" highlightClick="1"/>
          </p:cNvPr>
          <p:cNvSpPr/>
          <p:nvPr/>
        </p:nvSpPr>
        <p:spPr>
          <a:xfrm>
            <a:off x="11040035" y="6131859"/>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2034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1345005" y="2450958"/>
            <a:ext cx="6983002" cy="707886"/>
          </a:xfrm>
          <a:prstGeom prst="rect">
            <a:avLst/>
          </a:prstGeom>
        </p:spPr>
        <p:txBody>
          <a:bodyPr wrap="none">
            <a:spAutoFit/>
          </a:bodyPr>
          <a:lstStyle/>
          <a:p>
            <a:r>
              <a:rPr lang="en-US" sz="4000" u="sng" dirty="0"/>
              <a:t>GRAMMATICAL  COHESION</a:t>
            </a:r>
            <a:endParaRPr lang="en-US" sz="4000" dirty="0"/>
          </a:p>
        </p:txBody>
      </p:sp>
      <p:sp>
        <p:nvSpPr>
          <p:cNvPr id="5" name="Rectangle 4"/>
          <p:cNvSpPr/>
          <p:nvPr/>
        </p:nvSpPr>
        <p:spPr>
          <a:xfrm>
            <a:off x="1345005" y="3508900"/>
            <a:ext cx="9842947" cy="1188018"/>
          </a:xfrm>
          <a:prstGeom prst="rect">
            <a:avLst/>
          </a:prstGeom>
        </p:spPr>
        <p:txBody>
          <a:bodyPr wrap="square">
            <a:spAutoFit/>
          </a:bodyPr>
          <a:lstStyle/>
          <a:p>
            <a:pPr>
              <a:lnSpc>
                <a:spcPct val="115000"/>
              </a:lnSpc>
              <a:spcAft>
                <a:spcPts val="1000"/>
              </a:spcAft>
            </a:pPr>
            <a:r>
              <a:rPr lang="en-US" sz="3200" dirty="0"/>
              <a:t>In  this  type  the  sentences  are  related  through  the  use  of</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sp>
        <p:nvSpPr>
          <p:cNvPr id="6" name="Action Button: Forward or Next 5">
            <a:hlinkClick r:id="" action="ppaction://hlinkshowjump?jump=nextslide" highlightClick="1"/>
          </p:cNvPr>
          <p:cNvSpPr/>
          <p:nvPr/>
        </p:nvSpPr>
        <p:spPr>
          <a:xfrm>
            <a:off x="11040035" y="6131859"/>
            <a:ext cx="712694" cy="4975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6781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Grasping  Textual  Relation</a:t>
            </a:r>
          </a:p>
        </p:txBody>
      </p:sp>
      <p:sp>
        <p:nvSpPr>
          <p:cNvPr id="4" name="Rectangle 3"/>
          <p:cNvSpPr/>
          <p:nvPr/>
        </p:nvSpPr>
        <p:spPr>
          <a:xfrm>
            <a:off x="810000" y="2147794"/>
            <a:ext cx="10687235" cy="621709"/>
          </a:xfrm>
          <a:prstGeom prst="rect">
            <a:avLst/>
          </a:prstGeom>
        </p:spPr>
        <p:txBody>
          <a:bodyPr wrap="square">
            <a:spAutoFit/>
          </a:bodyPr>
          <a:lstStyle/>
          <a:p>
            <a:pPr lvl="0">
              <a:lnSpc>
                <a:spcPct val="115000"/>
              </a:lnSpc>
              <a:spcAft>
                <a:spcPts val="1000"/>
              </a:spcAft>
            </a:pPr>
            <a:r>
              <a:rPr lang="en-US" sz="3200" dirty="0" smtClean="0"/>
              <a:t>a. Pronouns </a:t>
            </a:r>
            <a:r>
              <a:rPr lang="en-US" sz="3200" dirty="0"/>
              <a:t>: he, his, him, they, their, them, ……etc.</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p:txBody>
      </p:sp>
      <p:grpSp>
        <p:nvGrpSpPr>
          <p:cNvPr id="3" name="Group 2"/>
          <p:cNvGrpSpPr>
            <a:grpSpLocks/>
          </p:cNvGrpSpPr>
          <p:nvPr/>
        </p:nvGrpSpPr>
        <p:grpSpPr bwMode="auto">
          <a:xfrm>
            <a:off x="568914" y="3250367"/>
            <a:ext cx="10813084" cy="3266265"/>
            <a:chOff x="2823" y="13273"/>
            <a:chExt cx="8796" cy="1817"/>
          </a:xfrm>
        </p:grpSpPr>
        <p:sp>
          <p:nvSpPr>
            <p:cNvPr id="6" name="Text Box 3"/>
            <p:cNvSpPr txBox="1">
              <a:spLocks noChangeArrowheads="1"/>
            </p:cNvSpPr>
            <p:nvPr/>
          </p:nvSpPr>
          <p:spPr bwMode="auto">
            <a:xfrm>
              <a:off x="2823" y="13273"/>
              <a:ext cx="8796" cy="181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1" compatLnSpc="1">
              <a:prstTxWarp prst="textNoShape">
                <a:avLst/>
              </a:prstTxWarp>
            </a:bodyPr>
            <a:lstStyle/>
            <a:p>
              <a:r>
                <a:rPr lang="en-US" sz="3000" b="1" u="sng" dirty="0">
                  <a:solidFill>
                    <a:schemeClr val="bg1"/>
                  </a:solidFill>
                </a:rPr>
                <a:t>A  baby  elephant</a:t>
              </a:r>
              <a:r>
                <a:rPr lang="en-US" sz="3000" dirty="0">
                  <a:solidFill>
                    <a:schemeClr val="bg1"/>
                  </a:solidFill>
                </a:rPr>
                <a:t>  is  the  biggest  of  all  land  babies. A  newborn  baby  weighs  </a:t>
              </a:r>
              <a:r>
                <a:rPr lang="en-US" sz="3000" dirty="0" smtClean="0">
                  <a:solidFill>
                    <a:schemeClr val="bg1"/>
                  </a:solidFill>
                </a:rPr>
                <a:t>more  </a:t>
              </a:r>
              <a:r>
                <a:rPr lang="en-US" sz="3000" dirty="0">
                  <a:solidFill>
                    <a:schemeClr val="bg1"/>
                  </a:solidFill>
                </a:rPr>
                <a:t>than  two  </a:t>
              </a:r>
              <a:r>
                <a:rPr lang="en-US" sz="3000" dirty="0" smtClean="0">
                  <a:solidFill>
                    <a:schemeClr val="bg1"/>
                  </a:solidFill>
                </a:rPr>
                <a:t>hundred   </a:t>
              </a:r>
              <a:r>
                <a:rPr lang="en-US" sz="3000" dirty="0">
                  <a:solidFill>
                    <a:schemeClr val="bg1"/>
                  </a:solidFill>
                </a:rPr>
                <a:t>pounds. </a:t>
              </a:r>
              <a:r>
                <a:rPr lang="en-US" sz="3000" b="1" u="sng" dirty="0">
                  <a:solidFill>
                    <a:schemeClr val="bg1"/>
                  </a:solidFill>
                </a:rPr>
                <a:t>It</a:t>
              </a:r>
              <a:r>
                <a:rPr lang="en-US" sz="3000" b="1" dirty="0">
                  <a:solidFill>
                    <a:schemeClr val="bg1"/>
                  </a:solidFill>
                </a:rPr>
                <a:t> </a:t>
              </a:r>
              <a:r>
                <a:rPr lang="en-US" sz="3000" dirty="0">
                  <a:solidFill>
                    <a:schemeClr val="bg1"/>
                  </a:solidFill>
                </a:rPr>
                <a:t> is  about  three  feet  high. The  new  baby  is  </a:t>
              </a:r>
            </a:p>
            <a:p>
              <a:r>
                <a:rPr lang="en-US" sz="3000" dirty="0">
                  <a:solidFill>
                    <a:schemeClr val="bg1"/>
                  </a:solidFill>
                </a:rPr>
                <a:t>strong, too.  Almost  as  soon  as  </a:t>
              </a:r>
              <a:r>
                <a:rPr lang="en-US" sz="3000" b="1" u="sng" dirty="0">
                  <a:solidFill>
                    <a:schemeClr val="bg1"/>
                  </a:solidFill>
                </a:rPr>
                <a:t>it</a:t>
              </a:r>
              <a:r>
                <a:rPr lang="en-US" sz="3000" dirty="0">
                  <a:solidFill>
                    <a:schemeClr val="bg1"/>
                  </a:solidFill>
                </a:rPr>
                <a:t>  is  born, </a:t>
              </a:r>
              <a:r>
                <a:rPr lang="en-US" sz="3000" b="1" u="sng" dirty="0">
                  <a:solidFill>
                    <a:schemeClr val="bg1"/>
                  </a:solidFill>
                </a:rPr>
                <a:t>it</a:t>
              </a:r>
              <a:r>
                <a:rPr lang="en-US" sz="3000" b="1" dirty="0">
                  <a:solidFill>
                    <a:schemeClr val="bg1"/>
                  </a:solidFill>
                </a:rPr>
                <a:t>  </a:t>
              </a:r>
              <a:r>
                <a:rPr lang="en-US" sz="3000" dirty="0">
                  <a:solidFill>
                    <a:schemeClr val="bg1"/>
                  </a:solidFill>
                </a:rPr>
                <a:t>can  walk  about.</a:t>
              </a:r>
            </a:p>
          </p:txBody>
        </p:sp>
      </p:grpSp>
      <p:sp>
        <p:nvSpPr>
          <p:cNvPr id="5" name="Oval 4"/>
          <p:cNvSpPr/>
          <p:nvPr/>
        </p:nvSpPr>
        <p:spPr>
          <a:xfrm>
            <a:off x="2206171" y="4602232"/>
            <a:ext cx="551543" cy="608397"/>
          </a:xfrm>
          <a:prstGeom prst="ellipse">
            <a:avLst/>
          </a:prstGeom>
          <a:noFill/>
          <a:ln w="41275">
            <a:solidFill>
              <a:srgbClr val="FF0000">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676571" y="5052175"/>
            <a:ext cx="551543" cy="608397"/>
          </a:xfrm>
          <a:prstGeom prst="ellipse">
            <a:avLst/>
          </a:prstGeom>
          <a:noFill/>
          <a:ln w="41275">
            <a:solidFill>
              <a:srgbClr val="FF0000">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604113" y="5052175"/>
            <a:ext cx="551543" cy="608397"/>
          </a:xfrm>
          <a:prstGeom prst="ellipse">
            <a:avLst/>
          </a:prstGeom>
          <a:noFill/>
          <a:ln w="41275">
            <a:solidFill>
              <a:srgbClr val="FF0000">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5" idx="0"/>
          </p:cNvCxnSpPr>
          <p:nvPr/>
        </p:nvCxnSpPr>
        <p:spPr>
          <a:xfrm flipH="1" flipV="1">
            <a:off x="2452914" y="4209143"/>
            <a:ext cx="29029" cy="393089"/>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3701145" y="4209143"/>
            <a:ext cx="2975426" cy="1119066"/>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3" idx="1"/>
          </p:cNvCxnSpPr>
          <p:nvPr/>
        </p:nvCxnSpPr>
        <p:spPr>
          <a:xfrm flipH="1" flipV="1">
            <a:off x="4116342" y="4070568"/>
            <a:ext cx="4568543" cy="1070705"/>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2345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925</TotalTime>
  <Words>735</Words>
  <Application>Microsoft Office PowerPoint</Application>
  <PresentationFormat>Widescreen</PresentationFormat>
  <Paragraphs>76</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Angsana New</vt:lpstr>
      <vt:lpstr>Arial</vt:lpstr>
      <vt:lpstr>Calibri</vt:lpstr>
      <vt:lpstr>Century Gothic</vt:lpstr>
      <vt:lpstr>Cordia New</vt:lpstr>
      <vt:lpstr>DilleniaUPC</vt:lpstr>
      <vt:lpstr>Wingdings</vt:lpstr>
      <vt:lpstr>Wingdings 2</vt:lpstr>
      <vt:lpstr>Quotable</vt:lpstr>
      <vt:lpstr>Grasping  Textual  Relation</vt:lpstr>
      <vt:lpstr>Grasping  Textual  Relation</vt:lpstr>
      <vt:lpstr>Grasping  Textual  Relation</vt:lpstr>
      <vt:lpstr>Grasping  Textual  Relation</vt:lpstr>
      <vt:lpstr>Grasping  Textual  Relation</vt:lpstr>
      <vt:lpstr>Grasping  Textual  Relation</vt:lpstr>
      <vt:lpstr>Grasping  Textual  Relation</vt:lpstr>
      <vt:lpstr>Grasping  Textual  Relation</vt:lpstr>
      <vt:lpstr>Grasping  Textual  Relation</vt:lpstr>
      <vt:lpstr>Grasping  Textual  Relation</vt:lpstr>
      <vt:lpstr>Grasping  Textual  Relation</vt:lpstr>
      <vt:lpstr>Grasping  Textual  Relation</vt:lpstr>
      <vt:lpstr>Grasping  Textual  Relation</vt:lpstr>
      <vt:lpstr>EXERCISE  1.</vt:lpstr>
      <vt:lpstr>PowerPoint Presentation</vt:lpstr>
      <vt:lpstr>PowerPoint Presentation</vt:lpstr>
      <vt:lpstr>EXERCISE  2</vt:lpstr>
      <vt:lpstr>PowerPoint Presentation</vt:lpstr>
      <vt:lpstr>PowerPoint Presentation</vt:lpstr>
      <vt:lpstr>EXERCISE  3</vt:lpstr>
      <vt:lpstr>PowerPoint Presentation</vt:lpstr>
      <vt:lpstr>PowerPoint Presentation</vt:lpstr>
      <vt:lpstr>Grasping  Textual  Relation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Grasping  Textual  Relation</dc:title>
  <dc:creator>Cayla Savage</dc:creator>
  <cp:lastModifiedBy>Cayla Savage</cp:lastModifiedBy>
  <cp:revision>42</cp:revision>
  <dcterms:created xsi:type="dcterms:W3CDTF">2016-09-21T03:01:08Z</dcterms:created>
  <dcterms:modified xsi:type="dcterms:W3CDTF">2016-09-22T12:41:50Z</dcterms:modified>
</cp:coreProperties>
</file>